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30" r:id="rId4"/>
  </p:sldMasterIdLst>
  <p:notesMasterIdLst>
    <p:notesMasterId r:id="rId21"/>
  </p:notesMasterIdLst>
  <p:handoutMasterIdLst>
    <p:handoutMasterId r:id="rId22"/>
  </p:handoutMasterIdLst>
  <p:sldIdLst>
    <p:sldId id="262" r:id="rId5"/>
    <p:sldId id="298" r:id="rId6"/>
    <p:sldId id="299" r:id="rId7"/>
    <p:sldId id="300" r:id="rId8"/>
    <p:sldId id="310" r:id="rId9"/>
    <p:sldId id="311" r:id="rId10"/>
    <p:sldId id="312" r:id="rId11"/>
    <p:sldId id="308" r:id="rId12"/>
    <p:sldId id="309" r:id="rId13"/>
    <p:sldId id="301" r:id="rId14"/>
    <p:sldId id="302" r:id="rId15"/>
    <p:sldId id="304" r:id="rId16"/>
    <p:sldId id="303" r:id="rId17"/>
    <p:sldId id="313" r:id="rId18"/>
    <p:sldId id="314" r:id="rId19"/>
    <p:sldId id="297" r:id="rId2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70" d="100"/>
          <a:sy n="70" d="100"/>
        </p:scale>
        <p:origin x="536" y="60"/>
      </p:cViewPr>
      <p:guideLst/>
    </p:cSldViewPr>
  </p:slideViewPr>
  <p:notesTextViewPr>
    <p:cViewPr>
      <p:scale>
        <a:sx n="1" d="1"/>
        <a:sy n="1" d="1"/>
      </p:scale>
      <p:origin x="0" y="0"/>
    </p:cViewPr>
  </p:notesTextViewPr>
  <p:notesViewPr>
    <p:cSldViewPr snapToGrid="0" snapToObjects="1">
      <p:cViewPr varScale="1">
        <p:scale>
          <a:sx n="89" d="100"/>
          <a:sy n="89" d="100"/>
        </p:scale>
        <p:origin x="37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9E4FB13F-0FB4-4797-9CEC-EF2E00F93B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EF417AC0-BB0A-4863-A886-CA26BC5EA6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A17DB-72A2-43D6-BF69-A136FC65D779}" type="datetime1">
              <a:rPr lang="es-ES" smtClean="0"/>
              <a:t>24/07/2023</a:t>
            </a:fld>
            <a:endParaRPr lang="es-ES"/>
          </a:p>
        </p:txBody>
      </p:sp>
      <p:sp>
        <p:nvSpPr>
          <p:cNvPr id="4" name="Marcador de pie de página 3">
            <a:extLst>
              <a:ext uri="{FF2B5EF4-FFF2-40B4-BE49-F238E27FC236}">
                <a16:creationId xmlns:a16="http://schemas.microsoft.com/office/drawing/2014/main" xmlns="" id="{09F6ECB4-0347-4217-8AE8-824D19654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904EA36E-240F-4763-ACB2-39A2AE84A4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00291-50BC-4BA6-A278-75ED441994F9}" type="slidenum">
              <a:rPr lang="es-ES" smtClean="0"/>
              <a:t>‹Nº›</a:t>
            </a:fld>
            <a:endParaRPr lang="es-ES"/>
          </a:p>
        </p:txBody>
      </p:sp>
    </p:spTree>
    <p:extLst>
      <p:ext uri="{BB962C8B-B14F-4D97-AF65-F5344CB8AC3E}">
        <p14:creationId xmlns:p14="http://schemas.microsoft.com/office/powerpoint/2010/main" val="1003929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C543DD-464E-4673-A57A-E618FCDF50CF}" type="datetime1">
              <a:rPr lang="es-ES" noProof="0" smtClean="0"/>
              <a:t>24/07/2023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8C15C5-0688-5345-99FC-721E08AD15D5}" type="slidenum">
              <a:rPr lang="es-ES" noProof="0" smtClean="0"/>
              <a:t>‹Nº›</a:t>
            </a:fld>
            <a:endParaRPr lang="es-ES" noProof="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a:t>
            </a:fld>
            <a:endParaRPr lang="es-ES"/>
          </a:p>
        </p:txBody>
      </p:sp>
    </p:spTree>
    <p:extLst>
      <p:ext uri="{BB962C8B-B14F-4D97-AF65-F5344CB8AC3E}">
        <p14:creationId xmlns:p14="http://schemas.microsoft.com/office/powerpoint/2010/main" val="398427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10</a:t>
            </a:fld>
            <a:endParaRPr lang="es-ES"/>
          </a:p>
        </p:txBody>
      </p:sp>
    </p:spTree>
    <p:extLst>
      <p:ext uri="{BB962C8B-B14F-4D97-AF65-F5344CB8AC3E}">
        <p14:creationId xmlns:p14="http://schemas.microsoft.com/office/powerpoint/2010/main" val="103733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11</a:t>
            </a:fld>
            <a:endParaRPr lang="es-ES"/>
          </a:p>
        </p:txBody>
      </p:sp>
    </p:spTree>
    <p:extLst>
      <p:ext uri="{BB962C8B-B14F-4D97-AF65-F5344CB8AC3E}">
        <p14:creationId xmlns:p14="http://schemas.microsoft.com/office/powerpoint/2010/main" val="99733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12</a:t>
            </a:fld>
            <a:endParaRPr lang="es-ES"/>
          </a:p>
        </p:txBody>
      </p:sp>
    </p:spTree>
    <p:extLst>
      <p:ext uri="{BB962C8B-B14F-4D97-AF65-F5344CB8AC3E}">
        <p14:creationId xmlns:p14="http://schemas.microsoft.com/office/powerpoint/2010/main" val="289867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13</a:t>
            </a:fld>
            <a:endParaRPr lang="es-ES"/>
          </a:p>
        </p:txBody>
      </p:sp>
    </p:spTree>
    <p:extLst>
      <p:ext uri="{BB962C8B-B14F-4D97-AF65-F5344CB8AC3E}">
        <p14:creationId xmlns:p14="http://schemas.microsoft.com/office/powerpoint/2010/main" val="189637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14</a:t>
            </a:fld>
            <a:endParaRPr lang="es-ES"/>
          </a:p>
        </p:txBody>
      </p:sp>
    </p:spTree>
    <p:extLst>
      <p:ext uri="{BB962C8B-B14F-4D97-AF65-F5344CB8AC3E}">
        <p14:creationId xmlns:p14="http://schemas.microsoft.com/office/powerpoint/2010/main" val="210598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15</a:t>
            </a:fld>
            <a:endParaRPr lang="es-ES"/>
          </a:p>
        </p:txBody>
      </p:sp>
    </p:spTree>
    <p:extLst>
      <p:ext uri="{BB962C8B-B14F-4D97-AF65-F5344CB8AC3E}">
        <p14:creationId xmlns:p14="http://schemas.microsoft.com/office/powerpoint/2010/main" val="170403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16</a:t>
            </a:fld>
            <a:endParaRPr lang="es-ES"/>
          </a:p>
        </p:txBody>
      </p:sp>
    </p:spTree>
    <p:extLst>
      <p:ext uri="{BB962C8B-B14F-4D97-AF65-F5344CB8AC3E}">
        <p14:creationId xmlns:p14="http://schemas.microsoft.com/office/powerpoint/2010/main" val="116169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2</a:t>
            </a:fld>
            <a:endParaRPr lang="es-ES"/>
          </a:p>
        </p:txBody>
      </p:sp>
    </p:spTree>
    <p:extLst>
      <p:ext uri="{BB962C8B-B14F-4D97-AF65-F5344CB8AC3E}">
        <p14:creationId xmlns:p14="http://schemas.microsoft.com/office/powerpoint/2010/main" val="221875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3</a:t>
            </a:fld>
            <a:endParaRPr lang="es-ES"/>
          </a:p>
        </p:txBody>
      </p:sp>
    </p:spTree>
    <p:extLst>
      <p:ext uri="{BB962C8B-B14F-4D97-AF65-F5344CB8AC3E}">
        <p14:creationId xmlns:p14="http://schemas.microsoft.com/office/powerpoint/2010/main" val="3244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4</a:t>
            </a:fld>
            <a:endParaRPr lang="es-ES"/>
          </a:p>
        </p:txBody>
      </p:sp>
    </p:spTree>
    <p:extLst>
      <p:ext uri="{BB962C8B-B14F-4D97-AF65-F5344CB8AC3E}">
        <p14:creationId xmlns:p14="http://schemas.microsoft.com/office/powerpoint/2010/main" val="247278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5</a:t>
            </a:fld>
            <a:endParaRPr lang="es-ES"/>
          </a:p>
        </p:txBody>
      </p:sp>
    </p:spTree>
    <p:extLst>
      <p:ext uri="{BB962C8B-B14F-4D97-AF65-F5344CB8AC3E}">
        <p14:creationId xmlns:p14="http://schemas.microsoft.com/office/powerpoint/2010/main" val="307532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6</a:t>
            </a:fld>
            <a:endParaRPr lang="es-ES"/>
          </a:p>
        </p:txBody>
      </p:sp>
    </p:spTree>
    <p:extLst>
      <p:ext uri="{BB962C8B-B14F-4D97-AF65-F5344CB8AC3E}">
        <p14:creationId xmlns:p14="http://schemas.microsoft.com/office/powerpoint/2010/main" val="6418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7</a:t>
            </a:fld>
            <a:endParaRPr lang="es-ES"/>
          </a:p>
        </p:txBody>
      </p:sp>
    </p:spTree>
    <p:extLst>
      <p:ext uri="{BB962C8B-B14F-4D97-AF65-F5344CB8AC3E}">
        <p14:creationId xmlns:p14="http://schemas.microsoft.com/office/powerpoint/2010/main" val="349107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8</a:t>
            </a:fld>
            <a:endParaRPr lang="es-ES"/>
          </a:p>
        </p:txBody>
      </p:sp>
    </p:spTree>
    <p:extLst>
      <p:ext uri="{BB962C8B-B14F-4D97-AF65-F5344CB8AC3E}">
        <p14:creationId xmlns:p14="http://schemas.microsoft.com/office/powerpoint/2010/main" val="10508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E8C15C5-0688-5345-99FC-721E08AD15D5}" type="slidenum">
              <a:rPr lang="es-ES" smtClean="0"/>
              <a:t>9</a:t>
            </a:fld>
            <a:endParaRPr lang="es-ES"/>
          </a:p>
        </p:txBody>
      </p:sp>
    </p:spTree>
    <p:extLst>
      <p:ext uri="{BB962C8B-B14F-4D97-AF65-F5344CB8AC3E}">
        <p14:creationId xmlns:p14="http://schemas.microsoft.com/office/powerpoint/2010/main" val="363132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175008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576715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865082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4870994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3E924D5A-D756-413B-AC7D-79AFAE11178F}"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9205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068844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99E3D2F5-1ADA-44D4-8E12-071F68BE1FE8}"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211779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B4CB7895-2F71-41F2-B822-59864C66BC54}"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50466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A84E41B1-6677-44CA-AF50-35FA1F499DD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844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77259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rtl="0"/>
            <a:fld id="{5BC374BA-6EDA-4321-9221-D60BD18F7FDC}" type="datetime1">
              <a:rPr lang="es-ES" noProof="0" smtClean="0"/>
              <a:t>24/07/2023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9822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BCD2E1C0-EF79-4422-82D2-15C9FCDFB66B}" type="datetime1">
              <a:rPr lang="es-ES" noProof="0" smtClean="0"/>
              <a:t>24/07/2023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3342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278A6CE7-1B28-44C9-A58F-36EC48EEF0AD}" type="datetime1">
              <a:rPr lang="es-ES" noProof="0" smtClean="0"/>
              <a:t>24/07/2023</a:t>
            </a:fld>
            <a:endParaRPr lang="es-ES" noProof="0"/>
          </a:p>
        </p:txBody>
      </p:sp>
      <p:sp>
        <p:nvSpPr>
          <p:cNvPr id="8" name="Footer Placeholder 7"/>
          <p:cNvSpPr>
            <a:spLocks noGrp="1"/>
          </p:cNvSpPr>
          <p:nvPr>
            <p:ph type="ftr" sz="quarter" idx="11"/>
          </p:nvPr>
        </p:nvSpPr>
        <p:spPr/>
        <p:txBody>
          <a:bodyPr/>
          <a:lstStyle/>
          <a:p>
            <a:pPr rtl="0"/>
            <a:endParaRPr lang="es-ES" noProof="0"/>
          </a:p>
        </p:txBody>
      </p:sp>
      <p:sp>
        <p:nvSpPr>
          <p:cNvPr id="9" name="Slide Number Placeholder 8"/>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77711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6AD34CAD-0E79-4C2F-B6C6-329371A1AB6F}" type="datetime1">
              <a:rPr lang="es-ES" noProof="0" smtClean="0"/>
              <a:t>24/07/2023</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3803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4BE872A2-DECC-470E-91E8-E96B09B12F5C}" type="datetime1">
              <a:rPr lang="es-ES" noProof="0" smtClean="0"/>
              <a:t>24/07/2023</a:t>
            </a:fld>
            <a:endParaRPr lang="es-ES" noProof="0"/>
          </a:p>
        </p:txBody>
      </p:sp>
      <p:sp>
        <p:nvSpPr>
          <p:cNvPr id="3" name="Footer Placeholder 2"/>
          <p:cNvSpPr>
            <a:spLocks noGrp="1"/>
          </p:cNvSpPr>
          <p:nvPr>
            <p:ph type="ftr" sz="quarter" idx="11"/>
          </p:nvPr>
        </p:nvSpPr>
        <p:spPr/>
        <p:txBody>
          <a:bodyPr/>
          <a:lstStyle/>
          <a:p>
            <a:pPr rtl="0"/>
            <a:endParaRPr lang="es-ES" noProof="0"/>
          </a:p>
        </p:txBody>
      </p:sp>
      <p:sp>
        <p:nvSpPr>
          <p:cNvPr id="4" name="Slide Number Placeholder 3"/>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1443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rtl="0"/>
            <a:fld id="{716F8101-C3C2-4D37-BA1D-F3C026736CBF}" type="datetime1">
              <a:rPr lang="es-ES" noProof="0" smtClean="0"/>
              <a:t>24/07/2023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15423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pPr rtl="0"/>
            <a:fld id="{DA5A5905-E371-4D31-8BE9-D5B391D94305}" type="datetime1">
              <a:rPr lang="es-ES" noProof="0" smtClean="0"/>
              <a:t>24/07/2023</a:t>
            </a:fld>
            <a:endParaRPr lang="es-ES" noProof="0"/>
          </a:p>
        </p:txBody>
      </p:sp>
      <p:sp>
        <p:nvSpPr>
          <p:cNvPr id="6" name="Footer Placeholder 5"/>
          <p:cNvSpPr>
            <a:spLocks noGrp="1"/>
          </p:cNvSpPr>
          <p:nvPr>
            <p:ph type="ftr" sz="quarter" idx="11"/>
          </p:nvPr>
        </p:nvSpPr>
        <p:spPr>
          <a:xfrm>
            <a:off x="1141412" y="5883275"/>
            <a:ext cx="5105400" cy="365125"/>
          </a:xfrm>
        </p:spPr>
        <p:txBody>
          <a:bodyPr/>
          <a:lstStyle/>
          <a:p>
            <a:pPr rtl="0"/>
            <a:endParaRPr lang="es-ES" noProof="0"/>
          </a:p>
        </p:txBody>
      </p:sp>
      <p:sp>
        <p:nvSpPr>
          <p:cNvPr id="7" name="Slide Number Placeholder 6"/>
          <p:cNvSpPr>
            <a:spLocks noGrp="1"/>
          </p:cNvSpPr>
          <p:nvPr>
            <p:ph type="sldNum" sz="quarter" idx="12"/>
          </p:nvPr>
        </p:nvSpPr>
        <p:spPr>
          <a:xfrm>
            <a:off x="10742612" y="5883275"/>
            <a:ext cx="322567" cy="365125"/>
          </a:xfrm>
        </p:spPr>
        <p:txBody>
          <a:body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35538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A5A5905-E371-4D31-8BE9-D5B391D94305}" type="datetime1">
              <a:rPr lang="es-ES" noProof="0" smtClean="0"/>
              <a:t>24/07/2023</a:t>
            </a:fld>
            <a:endParaRPr lang="es-ES" noProof="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es-ES" noProof="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68593977"/>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74080833-6B30-404E-B0FA-39D7DC4B1616}"/>
              </a:ext>
            </a:extLst>
          </p:cNvPr>
          <p:cNvSpPr>
            <a:spLocks noGrp="1"/>
          </p:cNvSpPr>
          <p:nvPr>
            <p:ph type="ctrTitle"/>
          </p:nvPr>
        </p:nvSpPr>
        <p:spPr>
          <a:xfrm>
            <a:off x="472884" y="1596436"/>
            <a:ext cx="11414316" cy="5262870"/>
          </a:xfrm>
        </p:spPr>
        <p:txBody>
          <a:bodyPr rtlCol="0" anchor="ctr">
            <a:noAutofit/>
          </a:bodyPr>
          <a:lstStyle/>
          <a:p>
            <a:pPr algn="r" rtl="0"/>
            <a:r>
              <a:rPr lang="es-ES" sz="8000" b="1" dirty="0" err="1" smtClean="0">
                <a:solidFill>
                  <a:schemeClr val="bg1"/>
                </a:solidFill>
              </a:rPr>
              <a:t>Quarterly</a:t>
            </a:r>
            <a:r>
              <a:rPr lang="es-ES" sz="8000" b="1" dirty="0" smtClean="0">
                <a:solidFill>
                  <a:schemeClr val="bg1"/>
                </a:solidFill>
              </a:rPr>
              <a:t> </a:t>
            </a:r>
            <a:r>
              <a:rPr lang="es-ES" sz="8000" b="1" dirty="0" err="1" smtClean="0">
                <a:solidFill>
                  <a:schemeClr val="bg1"/>
                </a:solidFill>
              </a:rPr>
              <a:t>report</a:t>
            </a:r>
            <a:r>
              <a:rPr lang="es-ES" sz="6000" b="1" dirty="0" smtClean="0">
                <a:solidFill>
                  <a:schemeClr val="bg1"/>
                </a:solidFill>
              </a:rPr>
              <a:t/>
            </a:r>
            <a:br>
              <a:rPr lang="es-ES" sz="6000" b="1" dirty="0" smtClean="0">
                <a:solidFill>
                  <a:schemeClr val="bg1"/>
                </a:solidFill>
              </a:rPr>
            </a:br>
            <a:r>
              <a:rPr lang="es-ES" sz="6000" b="1" i="1" dirty="0" err="1" smtClean="0">
                <a:solidFill>
                  <a:schemeClr val="accent6">
                    <a:lumMod val="75000"/>
                  </a:schemeClr>
                </a:solidFill>
              </a:rPr>
              <a:t>April</a:t>
            </a:r>
            <a:r>
              <a:rPr lang="es-ES" sz="6000" b="1" i="1" dirty="0" smtClean="0">
                <a:solidFill>
                  <a:schemeClr val="accent6">
                    <a:lumMod val="75000"/>
                  </a:schemeClr>
                </a:solidFill>
              </a:rPr>
              <a:t> – June 2023 </a:t>
            </a:r>
            <a:r>
              <a:rPr lang="es-ES" sz="11700" b="1" dirty="0" smtClean="0">
                <a:solidFill>
                  <a:schemeClr val="bg1"/>
                </a:solidFill>
              </a:rPr>
              <a:t/>
            </a:r>
            <a:br>
              <a:rPr lang="es-ES" sz="11700" b="1" dirty="0" smtClean="0">
                <a:solidFill>
                  <a:schemeClr val="bg1"/>
                </a:solidFill>
              </a:rPr>
            </a:br>
            <a:r>
              <a:rPr lang="es-ES" b="1" dirty="0" smtClean="0">
                <a:solidFill>
                  <a:srgbClr val="002060"/>
                </a:solidFill>
              </a:rPr>
              <a:t>Monterrey </a:t>
            </a:r>
            <a:r>
              <a:rPr lang="es-ES" b="1" dirty="0" err="1" smtClean="0">
                <a:solidFill>
                  <a:srgbClr val="002060"/>
                </a:solidFill>
              </a:rPr>
              <a:t>school</a:t>
            </a:r>
            <a:r>
              <a:rPr lang="es-ES" b="1" dirty="0" smtClean="0">
                <a:solidFill>
                  <a:srgbClr val="002060"/>
                </a:solidFill>
              </a:rPr>
              <a:t> of </a:t>
            </a:r>
            <a:r>
              <a:rPr lang="es-ES" b="1" dirty="0" err="1" smtClean="0">
                <a:solidFill>
                  <a:srgbClr val="002060"/>
                </a:solidFill>
              </a:rPr>
              <a:t>preaching</a:t>
            </a:r>
            <a:r>
              <a:rPr lang="es-ES" dirty="0" smtClean="0">
                <a:solidFill>
                  <a:schemeClr val="tx1"/>
                </a:solidFill>
              </a:rPr>
              <a:t/>
            </a:r>
            <a:br>
              <a:rPr lang="es-ES" dirty="0" smtClean="0">
                <a:solidFill>
                  <a:schemeClr val="tx1"/>
                </a:solidFill>
              </a:rPr>
            </a:br>
            <a:r>
              <a:rPr lang="es-ES" sz="3200" b="1" i="1" cap="none" dirty="0" smtClean="0">
                <a:solidFill>
                  <a:schemeClr val="bg1"/>
                </a:solidFill>
                <a:latin typeface="Arial Narrow" panose="020B0606020202030204" pitchFamily="34" charset="0"/>
              </a:rPr>
              <a:t>A </a:t>
            </a:r>
            <a:r>
              <a:rPr lang="es-ES" sz="3200" b="1" i="1" cap="none" dirty="0" err="1" smtClean="0">
                <a:solidFill>
                  <a:schemeClr val="bg1"/>
                </a:solidFill>
                <a:latin typeface="Arial Narrow" panose="020B0606020202030204" pitchFamily="34" charset="0"/>
              </a:rPr>
              <a:t>Life</a:t>
            </a:r>
            <a:r>
              <a:rPr lang="es-ES" sz="3200" b="1" i="1" cap="none" dirty="0" smtClean="0">
                <a:solidFill>
                  <a:schemeClr val="bg1"/>
                </a:solidFill>
                <a:latin typeface="Arial Narrow" panose="020B0606020202030204" pitchFamily="34" charset="0"/>
              </a:rPr>
              <a:t> </a:t>
            </a:r>
            <a:r>
              <a:rPr lang="es-ES" sz="3200" b="1" i="1" cap="none" dirty="0" err="1" smtClean="0">
                <a:solidFill>
                  <a:schemeClr val="bg1"/>
                </a:solidFill>
                <a:latin typeface="Arial Narrow" panose="020B0606020202030204" pitchFamily="34" charset="0"/>
              </a:rPr>
              <a:t>Preparing</a:t>
            </a:r>
            <a:r>
              <a:rPr lang="es-ES" sz="3200" b="1" i="1" cap="none" dirty="0" smtClean="0">
                <a:solidFill>
                  <a:schemeClr val="bg1"/>
                </a:solidFill>
                <a:latin typeface="Arial Narrow" panose="020B0606020202030204" pitchFamily="34" charset="0"/>
              </a:rPr>
              <a:t> </a:t>
            </a:r>
            <a:r>
              <a:rPr lang="es-ES" sz="3200" b="1" i="1" cap="none" dirty="0" err="1" smtClean="0">
                <a:solidFill>
                  <a:schemeClr val="bg1"/>
                </a:solidFill>
                <a:latin typeface="Arial Narrow" panose="020B0606020202030204" pitchFamily="34" charset="0"/>
              </a:rPr>
              <a:t>Workers</a:t>
            </a:r>
            <a:r>
              <a:rPr lang="es-ES" sz="3200" b="1" i="1" cap="none" dirty="0" smtClean="0">
                <a:solidFill>
                  <a:schemeClr val="bg1"/>
                </a:solidFill>
                <a:latin typeface="Arial Narrow" panose="020B0606020202030204" pitchFamily="34" charset="0"/>
              </a:rPr>
              <a:t> </a:t>
            </a:r>
            <a:r>
              <a:rPr lang="es-ES" sz="3200" b="1" i="1" cap="none" dirty="0" err="1" smtClean="0">
                <a:solidFill>
                  <a:schemeClr val="bg1"/>
                </a:solidFill>
                <a:latin typeface="Arial Narrow" panose="020B0606020202030204" pitchFamily="34" charset="0"/>
              </a:rPr>
              <a:t>For</a:t>
            </a:r>
            <a:r>
              <a:rPr lang="es-ES" sz="3200" b="1" i="1" cap="none" dirty="0" smtClean="0">
                <a:solidFill>
                  <a:schemeClr val="bg1"/>
                </a:solidFill>
                <a:latin typeface="Arial Narrow" panose="020B0606020202030204" pitchFamily="34" charset="0"/>
              </a:rPr>
              <a:t> </a:t>
            </a:r>
            <a:r>
              <a:rPr lang="es-ES" sz="3200" b="1" i="1" cap="none" dirty="0" err="1" smtClean="0">
                <a:solidFill>
                  <a:schemeClr val="bg1"/>
                </a:solidFill>
                <a:latin typeface="Arial Narrow" panose="020B0606020202030204" pitchFamily="34" charset="0"/>
              </a:rPr>
              <a:t>The</a:t>
            </a:r>
            <a:r>
              <a:rPr lang="es-ES" sz="3200" b="1" i="1" cap="none" dirty="0" smtClean="0">
                <a:solidFill>
                  <a:schemeClr val="bg1"/>
                </a:solidFill>
                <a:latin typeface="Arial Narrow" panose="020B0606020202030204" pitchFamily="34" charset="0"/>
              </a:rPr>
              <a:t> Lord</a:t>
            </a:r>
            <a:r>
              <a:rPr lang="es-ES" sz="3200" b="1" i="1" cap="none" dirty="0" smtClean="0">
                <a:solidFill>
                  <a:srgbClr val="002060"/>
                </a:solidFill>
                <a:latin typeface="Arial Narrow" panose="020B0606020202030204" pitchFamily="34" charset="0"/>
              </a:rPr>
              <a:t/>
            </a:r>
            <a:br>
              <a:rPr lang="es-ES" sz="3200" b="1" i="1" cap="none" dirty="0" smtClean="0">
                <a:solidFill>
                  <a:srgbClr val="002060"/>
                </a:solidFill>
                <a:latin typeface="Arial Narrow" panose="020B0606020202030204" pitchFamily="34" charset="0"/>
              </a:rPr>
            </a:br>
            <a:endParaRPr lang="es-ES" sz="3200" b="1" i="1" dirty="0">
              <a:solidFill>
                <a:srgbClr val="002060"/>
              </a:solidFill>
              <a:latin typeface="Arial Narrow" panose="020B0606020202030204" pitchFamily="34" charset="0"/>
            </a:endParaRPr>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433" y="91063"/>
            <a:ext cx="1776984" cy="1724975"/>
          </a:xfrm>
          <a:prstGeom prst="rect">
            <a:avLst/>
          </a:prstGeom>
        </p:spPr>
      </p:pic>
      <p:sp>
        <p:nvSpPr>
          <p:cNvPr id="3" name="CuadroTexto 2"/>
          <p:cNvSpPr txBox="1"/>
          <p:nvPr/>
        </p:nvSpPr>
        <p:spPr>
          <a:xfrm>
            <a:off x="2132076" y="5981700"/>
            <a:ext cx="7927848" cy="523220"/>
          </a:xfrm>
          <a:prstGeom prst="rect">
            <a:avLst/>
          </a:prstGeom>
          <a:noFill/>
        </p:spPr>
        <p:txBody>
          <a:bodyPr wrap="square" rtlCol="0">
            <a:spAutoFit/>
          </a:bodyPr>
          <a:lstStyle/>
          <a:p>
            <a:pPr algn="ctr"/>
            <a:r>
              <a:rPr lang="es-MX" sz="2800" b="1" i="1" dirty="0" smtClean="0">
                <a:solidFill>
                  <a:srgbClr val="FF0000"/>
                </a:solidFill>
                <a:effectLst>
                  <a:outerShdw blurRad="38100" dist="38100" dir="2700000" algn="tl">
                    <a:srgbClr val="000000">
                      <a:alpha val="43137"/>
                    </a:srgbClr>
                  </a:outerShdw>
                </a:effectLst>
              </a:rPr>
              <a:t>www.monterreyescueladepredicacion.com</a:t>
            </a:r>
            <a:endParaRPr lang="en-US"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10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a:t>
            </a:r>
            <a:endParaRPr lang="es-ES" sz="4000" b="1" dirty="0">
              <a:solidFill>
                <a:srgbClr val="00B050"/>
              </a:solidFill>
            </a:endParaRPr>
          </a:p>
        </p:txBody>
      </p:sp>
      <p:sp>
        <p:nvSpPr>
          <p:cNvPr id="8" name="Rectángulo 7"/>
          <p:cNvSpPr/>
          <p:nvPr/>
        </p:nvSpPr>
        <p:spPr>
          <a:xfrm>
            <a:off x="589280" y="1325880"/>
            <a:ext cx="11094720" cy="5293757"/>
          </a:xfrm>
          <a:prstGeom prst="rect">
            <a:avLst/>
          </a:prstGeom>
        </p:spPr>
        <p:txBody>
          <a:bodyPr wrap="square">
            <a:spAutoFit/>
          </a:bodyPr>
          <a:lstStyle/>
          <a:p>
            <a:pPr algn="just"/>
            <a:r>
              <a:rPr lang="es-MX" dirty="0"/>
              <a:t>	</a:t>
            </a:r>
            <a:r>
              <a:rPr lang="en-US" sz="2600" b="1" dirty="0" smtClean="0"/>
              <a:t>From June 19 to 23, we had a Seminar focused on the students, students’ wives, and to those who already are working for the Lord (Elders, laborers and preachers). </a:t>
            </a:r>
          </a:p>
          <a:p>
            <a:pPr algn="just"/>
            <a:r>
              <a:rPr lang="en-US" sz="2600" b="1" dirty="0"/>
              <a:t>	</a:t>
            </a:r>
            <a:r>
              <a:rPr lang="en-US" sz="2600" b="1" dirty="0" smtClean="0"/>
              <a:t>It was a great blessing for the school and for many who graduated years before who meet together at the seminar.</a:t>
            </a:r>
          </a:p>
          <a:p>
            <a:pPr algn="just"/>
            <a:r>
              <a:rPr lang="en-US" sz="2600" b="1" dirty="0"/>
              <a:t>	</a:t>
            </a:r>
            <a:r>
              <a:rPr lang="en-US" sz="2600" b="1" dirty="0" smtClean="0"/>
              <a:t>Also we had a Evangelistic Campaign by nights which was a great blessing for all the brotherhood in our city. By nights we had an attendance about 400 people. For Gospel Meeting nights the speaker was Wade Webster from Katy </a:t>
            </a:r>
            <a:r>
              <a:rPr lang="en-US" sz="2600" b="1" dirty="0" err="1" smtClean="0"/>
              <a:t>Tx</a:t>
            </a:r>
            <a:r>
              <a:rPr lang="en-US" sz="2600" b="1" dirty="0" smtClean="0"/>
              <a:t>.</a:t>
            </a:r>
          </a:p>
          <a:p>
            <a:pPr algn="just"/>
            <a:r>
              <a:rPr lang="en-US" sz="2600" b="1" dirty="0"/>
              <a:t>	</a:t>
            </a:r>
            <a:r>
              <a:rPr lang="en-US" sz="2600" b="1" dirty="0" smtClean="0"/>
              <a:t>This event was supported by Brother Dennis Reed’s foundation which covered the complete expenses of it</a:t>
            </a:r>
          </a:p>
          <a:p>
            <a:pPr algn="just"/>
            <a:r>
              <a:rPr lang="en-US" sz="2600" b="1" dirty="0"/>
              <a:t>	</a:t>
            </a:r>
            <a:r>
              <a:rPr lang="en-US" sz="2600" b="1" dirty="0" smtClean="0"/>
              <a:t>Two people were baptized for the remission of their sins and  were added </a:t>
            </a:r>
            <a:r>
              <a:rPr lang="en-US" sz="2600" b="1" dirty="0"/>
              <a:t>b</a:t>
            </a:r>
            <a:r>
              <a:rPr lang="en-US" sz="2600" b="1" dirty="0" smtClean="0"/>
              <a:t>y the Lord to His church.</a:t>
            </a:r>
            <a:endParaRPr lang="en-US" sz="2600" b="1" dirty="0"/>
          </a:p>
        </p:txBody>
      </p:sp>
    </p:spTree>
    <p:extLst>
      <p:ext uri="{BB962C8B-B14F-4D97-AF65-F5344CB8AC3E}">
        <p14:creationId xmlns:p14="http://schemas.microsoft.com/office/powerpoint/2010/main" val="127550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a:t>
            </a:r>
            <a:endParaRPr lang="es-ES" sz="4000" b="1" dirty="0">
              <a:solidFill>
                <a:srgbClr val="00B050"/>
              </a:solidFill>
            </a:endParaRPr>
          </a:p>
        </p:txBody>
      </p:sp>
      <p:sp>
        <p:nvSpPr>
          <p:cNvPr id="5" name="CuadroTexto 4"/>
          <p:cNvSpPr txBox="1"/>
          <p:nvPr/>
        </p:nvSpPr>
        <p:spPr>
          <a:xfrm>
            <a:off x="589280" y="1143000"/>
            <a:ext cx="8472424" cy="4647426"/>
          </a:xfrm>
          <a:prstGeom prst="rect">
            <a:avLst/>
          </a:prstGeom>
          <a:noFill/>
        </p:spPr>
        <p:txBody>
          <a:bodyPr wrap="square" rtlCol="0">
            <a:spAutoFit/>
          </a:bodyPr>
          <a:lstStyle/>
          <a:p>
            <a:pPr algn="ctr"/>
            <a:r>
              <a:rPr lang="en-US" sz="4400" b="1" u="sng" dirty="0" smtClean="0">
                <a:solidFill>
                  <a:srgbClr val="00B050"/>
                </a:solidFill>
                <a:effectLst>
                  <a:outerShdw blurRad="38100" dist="38100" dir="2700000" algn="tl">
                    <a:srgbClr val="000000">
                      <a:alpha val="43137"/>
                    </a:srgbClr>
                  </a:outerShdw>
                </a:effectLst>
              </a:rPr>
              <a:t>SPEAKERS OF THE SEMINAR</a:t>
            </a:r>
            <a:endParaRPr lang="en-US" b="1" u="sng" dirty="0">
              <a:solidFill>
                <a:srgbClr val="00B050"/>
              </a:solidFill>
              <a:effectLst>
                <a:outerShdw blurRad="38100" dist="38100" dir="2700000" algn="tl">
                  <a:srgbClr val="000000">
                    <a:alpha val="43137"/>
                  </a:srgbClr>
                </a:outerShdw>
              </a:effectLst>
            </a:endParaRPr>
          </a:p>
          <a:p>
            <a:r>
              <a:rPr lang="en-US" sz="3600" b="1" dirty="0" smtClean="0"/>
              <a:t>Eric Lyons from Alabama</a:t>
            </a:r>
          </a:p>
          <a:p>
            <a:r>
              <a:rPr lang="es-MX" sz="3600" b="1" dirty="0" smtClean="0"/>
              <a:t>Daniel Cates </a:t>
            </a:r>
            <a:r>
              <a:rPr lang="es-MX" sz="3600" b="1" dirty="0" err="1" smtClean="0"/>
              <a:t>from</a:t>
            </a:r>
            <a:r>
              <a:rPr lang="es-MX" sz="3600" b="1" dirty="0" smtClean="0"/>
              <a:t> Tennessee </a:t>
            </a:r>
          </a:p>
          <a:p>
            <a:r>
              <a:rPr lang="es-MX" sz="3600" b="1" dirty="0" smtClean="0"/>
              <a:t>Francisco </a:t>
            </a:r>
            <a:r>
              <a:rPr lang="es-MX" sz="3600" b="1" dirty="0" err="1" smtClean="0"/>
              <a:t>Rodriguez</a:t>
            </a:r>
            <a:r>
              <a:rPr lang="es-MX" sz="3600" b="1" dirty="0" smtClean="0"/>
              <a:t> </a:t>
            </a:r>
            <a:r>
              <a:rPr lang="es-MX" sz="3600" b="1" dirty="0" err="1" smtClean="0"/>
              <a:t>from</a:t>
            </a:r>
            <a:r>
              <a:rPr lang="es-MX" sz="3600" b="1" dirty="0" smtClean="0"/>
              <a:t> Monterrey</a:t>
            </a:r>
          </a:p>
          <a:p>
            <a:r>
              <a:rPr lang="es-MX" sz="3600" b="1" dirty="0" smtClean="0"/>
              <a:t>Juan Martin Flores </a:t>
            </a:r>
            <a:r>
              <a:rPr lang="es-MX" sz="3600" b="1" dirty="0" err="1" smtClean="0"/>
              <a:t>from</a:t>
            </a:r>
            <a:r>
              <a:rPr lang="es-MX" sz="3600" b="1" dirty="0" smtClean="0"/>
              <a:t> Guadalajara</a:t>
            </a:r>
          </a:p>
          <a:p>
            <a:r>
              <a:rPr lang="es-MX" sz="3600" b="1" dirty="0" smtClean="0"/>
              <a:t>Jesus Conrado </a:t>
            </a:r>
            <a:r>
              <a:rPr lang="es-MX" sz="3600" b="1" dirty="0" err="1" smtClean="0"/>
              <a:t>from</a:t>
            </a:r>
            <a:r>
              <a:rPr lang="es-MX" sz="3600" b="1" dirty="0" smtClean="0"/>
              <a:t> Monterrey </a:t>
            </a:r>
          </a:p>
          <a:p>
            <a:r>
              <a:rPr lang="es-MX" sz="3600" b="1" dirty="0" err="1" smtClean="0"/>
              <a:t>Wade</a:t>
            </a:r>
            <a:r>
              <a:rPr lang="es-MX" sz="3600" b="1" dirty="0" smtClean="0"/>
              <a:t> </a:t>
            </a:r>
            <a:r>
              <a:rPr lang="es-MX" sz="3600" b="1" dirty="0" err="1" smtClean="0"/>
              <a:t>Webster</a:t>
            </a:r>
            <a:r>
              <a:rPr lang="es-MX" sz="3600" b="1" dirty="0" smtClean="0"/>
              <a:t> </a:t>
            </a:r>
            <a:r>
              <a:rPr lang="es-MX" sz="3600" b="1" dirty="0" err="1" smtClean="0"/>
              <a:t>from</a:t>
            </a:r>
            <a:r>
              <a:rPr lang="es-MX" sz="3600" b="1" dirty="0" smtClean="0"/>
              <a:t> Texas</a:t>
            </a:r>
          </a:p>
          <a:p>
            <a:endParaRPr lang="en-US" sz="3600" dirty="0"/>
          </a:p>
        </p:txBody>
      </p:sp>
      <p:sp>
        <p:nvSpPr>
          <p:cNvPr id="6" name="CuadroTexto 5"/>
          <p:cNvSpPr txBox="1"/>
          <p:nvPr/>
        </p:nvSpPr>
        <p:spPr>
          <a:xfrm>
            <a:off x="8506968" y="4897874"/>
            <a:ext cx="3380232" cy="1785104"/>
          </a:xfrm>
          <a:prstGeom prst="rect">
            <a:avLst/>
          </a:prstGeom>
          <a:noFill/>
        </p:spPr>
        <p:txBody>
          <a:bodyPr wrap="square" rtlCol="0">
            <a:spAutoFit/>
          </a:bodyPr>
          <a:lstStyle/>
          <a:p>
            <a:pPr algn="ctr"/>
            <a:r>
              <a:rPr lang="en-US" sz="2800" b="1" dirty="0" smtClean="0">
                <a:solidFill>
                  <a:srgbClr val="00B050"/>
                </a:solidFill>
              </a:rPr>
              <a:t>TRANSLATORS</a:t>
            </a:r>
          </a:p>
          <a:p>
            <a:pPr algn="ctr"/>
            <a:endParaRPr lang="en-US" dirty="0"/>
          </a:p>
          <a:p>
            <a:pPr algn="ctr"/>
            <a:r>
              <a:rPr lang="en-US" sz="3200" b="1" dirty="0" smtClean="0"/>
              <a:t>Rafael Ramirez</a:t>
            </a:r>
          </a:p>
          <a:p>
            <a:pPr algn="ctr"/>
            <a:r>
              <a:rPr lang="en-US" sz="3200" b="1" dirty="0" smtClean="0"/>
              <a:t>Jim Avalos</a:t>
            </a:r>
            <a:endParaRPr lang="en-US" sz="3200" b="1" dirty="0"/>
          </a:p>
        </p:txBody>
      </p:sp>
    </p:spTree>
    <p:extLst>
      <p:ext uri="{BB962C8B-B14F-4D97-AF65-F5344CB8AC3E}">
        <p14:creationId xmlns:p14="http://schemas.microsoft.com/office/powerpoint/2010/main" val="234781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a:t>
            </a:r>
            <a:endParaRPr lang="es-ES" sz="4000" b="1" dirty="0">
              <a:solidFill>
                <a:srgbClr val="00B050"/>
              </a:solidFill>
            </a:endParaRPr>
          </a:p>
        </p:txBody>
      </p:sp>
      <p:sp>
        <p:nvSpPr>
          <p:cNvPr id="5" name="CuadroTexto 4"/>
          <p:cNvSpPr txBox="1"/>
          <p:nvPr/>
        </p:nvSpPr>
        <p:spPr>
          <a:xfrm>
            <a:off x="1666240" y="1385824"/>
            <a:ext cx="8971280" cy="5201424"/>
          </a:xfrm>
          <a:prstGeom prst="rect">
            <a:avLst/>
          </a:prstGeom>
          <a:noFill/>
        </p:spPr>
        <p:txBody>
          <a:bodyPr wrap="square" rtlCol="0">
            <a:spAutoFit/>
          </a:bodyPr>
          <a:lstStyle/>
          <a:p>
            <a:pPr algn="ctr"/>
            <a:r>
              <a:rPr lang="en-US" sz="4400" b="1" dirty="0" smtClean="0">
                <a:solidFill>
                  <a:srgbClr val="00B050"/>
                </a:solidFill>
              </a:rPr>
              <a:t>MAIN SUBJECTS OF THE SEMINAR</a:t>
            </a:r>
          </a:p>
          <a:p>
            <a:pPr algn="ctr"/>
            <a:endParaRPr lang="en-US" dirty="0"/>
          </a:p>
          <a:p>
            <a:pPr algn="ctr"/>
            <a:r>
              <a:rPr lang="en-US" sz="3600" b="1" dirty="0" smtClean="0"/>
              <a:t>Apologetics</a:t>
            </a:r>
          </a:p>
          <a:p>
            <a:pPr algn="ctr"/>
            <a:r>
              <a:rPr lang="es-MX" sz="3600" b="1" dirty="0" err="1" smtClean="0"/>
              <a:t>Intertestamentary</a:t>
            </a:r>
            <a:r>
              <a:rPr lang="es-MX" sz="3600" b="1" dirty="0" smtClean="0"/>
              <a:t> </a:t>
            </a:r>
            <a:r>
              <a:rPr lang="es-MX" sz="3600" b="1" dirty="0" err="1" smtClean="0"/>
              <a:t>Period</a:t>
            </a:r>
            <a:endParaRPr lang="es-MX" sz="3600" b="1" dirty="0" smtClean="0"/>
          </a:p>
          <a:p>
            <a:pPr algn="ctr"/>
            <a:r>
              <a:rPr lang="es-MX" sz="3600" b="1" dirty="0" err="1" smtClean="0"/>
              <a:t>Apostle</a:t>
            </a:r>
            <a:r>
              <a:rPr lang="es-MX" sz="3600" b="1" dirty="0" smtClean="0"/>
              <a:t> Paul </a:t>
            </a:r>
            <a:r>
              <a:rPr lang="es-MX" sz="3600" b="1" dirty="0" err="1" smtClean="0"/>
              <a:t>Leadership</a:t>
            </a:r>
            <a:endParaRPr lang="es-MX" sz="3600" b="1" dirty="0" smtClean="0"/>
          </a:p>
          <a:p>
            <a:pPr algn="ctr"/>
            <a:r>
              <a:rPr lang="es-MX" sz="3600" b="1" dirty="0" err="1" smtClean="0"/>
              <a:t>Apostle</a:t>
            </a:r>
            <a:r>
              <a:rPr lang="es-MX" sz="3600" b="1" dirty="0" smtClean="0"/>
              <a:t> Peter </a:t>
            </a:r>
            <a:r>
              <a:rPr lang="es-MX" sz="3600" b="1" dirty="0" err="1" smtClean="0"/>
              <a:t>Leadershio</a:t>
            </a:r>
            <a:r>
              <a:rPr lang="es-MX" sz="3600" b="1" dirty="0" smtClean="0"/>
              <a:t> </a:t>
            </a:r>
          </a:p>
          <a:p>
            <a:pPr algn="ctr"/>
            <a:r>
              <a:rPr lang="es-MX" sz="3600" b="1" dirty="0" err="1" smtClean="0"/>
              <a:t>Moses</a:t>
            </a:r>
            <a:r>
              <a:rPr lang="es-MX" sz="3600" b="1" dirty="0" smtClean="0"/>
              <a:t> </a:t>
            </a:r>
            <a:r>
              <a:rPr lang="es-MX" sz="3600" b="1" dirty="0" err="1" smtClean="0"/>
              <a:t>Leaedership</a:t>
            </a:r>
            <a:endParaRPr lang="es-MX" sz="3600" b="1" dirty="0" smtClean="0"/>
          </a:p>
          <a:p>
            <a:pPr algn="ctr"/>
            <a:r>
              <a:rPr lang="es-MX" sz="3600" b="1" dirty="0" smtClean="0"/>
              <a:t>Joshua </a:t>
            </a:r>
            <a:r>
              <a:rPr lang="es-MX" sz="3600" b="1" dirty="0" err="1" smtClean="0"/>
              <a:t>Leadership</a:t>
            </a:r>
            <a:endParaRPr lang="es-MX" sz="3600" b="1" dirty="0" smtClean="0"/>
          </a:p>
          <a:p>
            <a:pPr algn="ctr"/>
            <a:r>
              <a:rPr lang="es-MX" sz="3600" b="1" dirty="0" err="1" smtClean="0"/>
              <a:t>Nehemiah</a:t>
            </a:r>
            <a:r>
              <a:rPr lang="es-MX" sz="3600" b="1" dirty="0" smtClean="0"/>
              <a:t> </a:t>
            </a:r>
            <a:r>
              <a:rPr lang="es-MX" sz="3600" b="1" dirty="0" err="1" smtClean="0"/>
              <a:t>Leadership</a:t>
            </a:r>
            <a:r>
              <a:rPr lang="es-MX" sz="3600" b="1" dirty="0" smtClean="0"/>
              <a:t> </a:t>
            </a:r>
          </a:p>
          <a:p>
            <a:pPr algn="ctr"/>
            <a:endParaRPr lang="en-US" dirty="0"/>
          </a:p>
        </p:txBody>
      </p:sp>
    </p:spTree>
    <p:extLst>
      <p:ext uri="{BB962C8B-B14F-4D97-AF65-F5344CB8AC3E}">
        <p14:creationId xmlns:p14="http://schemas.microsoft.com/office/powerpoint/2010/main" val="400830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 – SOME PICTURES</a:t>
            </a:r>
            <a:endParaRPr lang="es-ES" sz="4000" b="1" dirty="0">
              <a:solidFill>
                <a:srgbClr val="00B05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306" y="1325880"/>
            <a:ext cx="5114693" cy="235915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880"/>
            <a:ext cx="7955280" cy="3669373"/>
          </a:xfrm>
          <a:prstGeom prst="rect">
            <a:avLst/>
          </a:prstGeom>
        </p:spPr>
      </p:pic>
    </p:spTree>
    <p:extLst>
      <p:ext uri="{BB962C8B-B14F-4D97-AF65-F5344CB8AC3E}">
        <p14:creationId xmlns:p14="http://schemas.microsoft.com/office/powerpoint/2010/main" val="294888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 – SOME PICTURES</a:t>
            </a:r>
            <a:endParaRPr lang="es-ES" sz="4000" b="1" dirty="0">
              <a:solidFill>
                <a:srgbClr val="00B050"/>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22" y="1545336"/>
            <a:ext cx="2279618" cy="494226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813" y="1545336"/>
            <a:ext cx="2279619" cy="494226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2005" y="1719072"/>
            <a:ext cx="5754624" cy="4315968"/>
          </a:xfrm>
          <a:prstGeom prst="rect">
            <a:avLst/>
          </a:prstGeom>
        </p:spPr>
      </p:pic>
    </p:spTree>
    <p:extLst>
      <p:ext uri="{BB962C8B-B14F-4D97-AF65-F5344CB8AC3E}">
        <p14:creationId xmlns:p14="http://schemas.microsoft.com/office/powerpoint/2010/main" val="42800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fontScale="90000"/>
          </a:bodyPr>
          <a:lstStyle/>
          <a:p>
            <a:pPr algn="ctr"/>
            <a:r>
              <a:rPr lang="en-US" sz="4000" b="1" dirty="0" smtClean="0">
                <a:solidFill>
                  <a:srgbClr val="00B050"/>
                </a:solidFill>
              </a:rPr>
              <a:t>SEMINAR MONTERREY SCHOOL OF PREACHING 2023 – SOME PICTURES</a:t>
            </a:r>
            <a:endParaRPr lang="es-ES" sz="4000" b="1" dirty="0">
              <a:solidFill>
                <a:srgbClr val="00B05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 y="1399032"/>
            <a:ext cx="5486550" cy="253067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306" y="1399031"/>
            <a:ext cx="5486550" cy="2530671"/>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310" y="4133088"/>
            <a:ext cx="3352800" cy="2514600"/>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1640" y="4101084"/>
            <a:ext cx="3422904" cy="2567178"/>
          </a:xfrm>
          <a:prstGeom prst="rect">
            <a:avLst/>
          </a:prstGeom>
        </p:spPr>
      </p:pic>
    </p:spTree>
    <p:extLst>
      <p:ext uri="{BB962C8B-B14F-4D97-AF65-F5344CB8AC3E}">
        <p14:creationId xmlns:p14="http://schemas.microsoft.com/office/powerpoint/2010/main" val="390835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2679192" y="199083"/>
            <a:ext cx="7086600" cy="797613"/>
          </a:xfrm>
        </p:spPr>
        <p:txBody>
          <a:bodyPr rtlCol="0">
            <a:normAutofit/>
          </a:bodyPr>
          <a:lstStyle/>
          <a:p>
            <a:pPr algn="ctr"/>
            <a:r>
              <a:rPr lang="en-US" sz="4000" b="1" dirty="0">
                <a:solidFill>
                  <a:srgbClr val="00B050"/>
                </a:solidFill>
              </a:rPr>
              <a:t>OUR GRATEFULNESS </a:t>
            </a:r>
            <a:endParaRPr lang="es-ES" sz="4000" u="sng" dirty="0">
              <a:solidFill>
                <a:srgbClr val="00B050"/>
              </a:solidFill>
            </a:endParaRPr>
          </a:p>
        </p:txBody>
      </p:sp>
      <p:sp>
        <p:nvSpPr>
          <p:cNvPr id="7" name="CuadroTexto 6"/>
          <p:cNvSpPr txBox="1"/>
          <p:nvPr/>
        </p:nvSpPr>
        <p:spPr>
          <a:xfrm>
            <a:off x="502920" y="866596"/>
            <a:ext cx="11439144" cy="5262979"/>
          </a:xfrm>
          <a:prstGeom prst="rect">
            <a:avLst/>
          </a:prstGeom>
          <a:noFill/>
        </p:spPr>
        <p:txBody>
          <a:bodyPr wrap="square" rtlCol="0">
            <a:spAutoFit/>
          </a:bodyPr>
          <a:lstStyle/>
          <a:p>
            <a:pPr algn="just"/>
            <a:r>
              <a:rPr lang="en-US" sz="2800" b="1" dirty="0" smtClean="0"/>
              <a:t>	We want </a:t>
            </a:r>
            <a:r>
              <a:rPr lang="en-US" sz="2800" b="1" dirty="0"/>
              <a:t>to show you our appreciation and thankfulness for the work and support that you have given to Monterrey School of Preaching every year.</a:t>
            </a:r>
          </a:p>
          <a:p>
            <a:pPr algn="just"/>
            <a:r>
              <a:rPr lang="en-US" sz="2800" b="1" dirty="0"/>
              <a:t>	We know that without your spiritual and economic support any of this would be possible to do. We keep you all in our prayers that God may prosper you and your families forever. </a:t>
            </a:r>
          </a:p>
          <a:p>
            <a:pPr algn="just"/>
            <a:r>
              <a:rPr lang="en-US" sz="2800" b="1" dirty="0"/>
              <a:t>	We pray that God let you all to continue doing the same work for His glory an honor. </a:t>
            </a:r>
          </a:p>
          <a:p>
            <a:pPr algn="just"/>
            <a:r>
              <a:rPr lang="en-US" sz="2800" b="1" dirty="0" smtClean="0"/>
              <a:t>Sincerely</a:t>
            </a:r>
          </a:p>
          <a:p>
            <a:pPr algn="just"/>
            <a:endParaRPr lang="en-US" sz="2800" b="1" dirty="0"/>
          </a:p>
          <a:p>
            <a:r>
              <a:rPr lang="en-US" sz="2800" b="1" dirty="0"/>
              <a:t>Jesus Conrado </a:t>
            </a:r>
            <a:r>
              <a:rPr lang="en-US" sz="2800" b="1" dirty="0" smtClean="0"/>
              <a:t>&amp; Carmen Jimenez</a:t>
            </a:r>
            <a:endParaRPr lang="en-US" sz="2800" b="1" dirty="0"/>
          </a:p>
          <a:p>
            <a:r>
              <a:rPr lang="en-US" sz="2800" b="1" dirty="0"/>
              <a:t>Director  </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432" y="3933452"/>
            <a:ext cx="2844545" cy="2863636"/>
          </a:xfrm>
          <a:prstGeom prst="rect">
            <a:avLst/>
          </a:prstGeom>
        </p:spPr>
      </p:pic>
    </p:spTree>
    <p:extLst>
      <p:ext uri="{BB962C8B-B14F-4D97-AF65-F5344CB8AC3E}">
        <p14:creationId xmlns:p14="http://schemas.microsoft.com/office/powerpoint/2010/main" val="773578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a:bodyPr>
          <a:lstStyle/>
          <a:p>
            <a:pPr algn="ctr"/>
            <a:r>
              <a:rPr lang="es-ES" sz="4000" b="1" dirty="0" smtClean="0">
                <a:solidFill>
                  <a:srgbClr val="92D050"/>
                </a:solidFill>
              </a:rPr>
              <a:t>MONTERREY DAY AT </a:t>
            </a:r>
            <a:r>
              <a:rPr lang="en-US" sz="4000" b="1" dirty="0" smtClean="0">
                <a:solidFill>
                  <a:srgbClr val="92D050"/>
                </a:solidFill>
                <a:effectLst/>
              </a:rPr>
              <a:t>Brownwood </a:t>
            </a:r>
            <a:r>
              <a:rPr lang="en-US" sz="4000" b="1" dirty="0" err="1" smtClean="0">
                <a:solidFill>
                  <a:srgbClr val="92D050"/>
                </a:solidFill>
                <a:effectLst/>
              </a:rPr>
              <a:t>Tx</a:t>
            </a:r>
            <a:endParaRPr lang="es-ES" sz="4000" b="1" dirty="0">
              <a:solidFill>
                <a:srgbClr val="92D050"/>
              </a:solidFill>
            </a:endParaRPr>
          </a:p>
        </p:txBody>
      </p:sp>
      <p:sp>
        <p:nvSpPr>
          <p:cNvPr id="8" name="Rectángulo 7"/>
          <p:cNvSpPr/>
          <p:nvPr/>
        </p:nvSpPr>
        <p:spPr>
          <a:xfrm>
            <a:off x="690880" y="1353312"/>
            <a:ext cx="11094720" cy="5293757"/>
          </a:xfrm>
          <a:prstGeom prst="rect">
            <a:avLst/>
          </a:prstGeom>
        </p:spPr>
        <p:txBody>
          <a:bodyPr wrap="square">
            <a:spAutoFit/>
          </a:bodyPr>
          <a:lstStyle/>
          <a:p>
            <a:pPr algn="just"/>
            <a:r>
              <a:rPr lang="es-MX" dirty="0"/>
              <a:t>	</a:t>
            </a:r>
            <a:r>
              <a:rPr lang="es-MX" sz="2600" b="1" dirty="0" err="1" smtClean="0"/>
              <a:t>We</a:t>
            </a:r>
            <a:r>
              <a:rPr lang="es-MX" sz="2600" b="1" dirty="0" smtClean="0"/>
              <a:t> </a:t>
            </a:r>
            <a:r>
              <a:rPr lang="es-MX" sz="2600" b="1" dirty="0" err="1" smtClean="0"/>
              <a:t>started</a:t>
            </a:r>
            <a:r>
              <a:rPr lang="es-MX" sz="2600" b="1" dirty="0" smtClean="0"/>
              <a:t> </a:t>
            </a:r>
            <a:r>
              <a:rPr lang="en-US" sz="2600" b="1" dirty="0" smtClean="0"/>
              <a:t>the second quarter of the year with our traditional “Monterrey Day”. This time, Austin Avenue church of Christ in Brownwood </a:t>
            </a:r>
            <a:r>
              <a:rPr lang="en-US" sz="2600" b="1" dirty="0" err="1" smtClean="0"/>
              <a:t>Tx</a:t>
            </a:r>
            <a:r>
              <a:rPr lang="en-US" sz="2600" b="1" dirty="0" smtClean="0"/>
              <a:t> was the host. We really appreciate all  kindness and love in Christ Jesus showed us by the brotherhood. </a:t>
            </a:r>
          </a:p>
          <a:p>
            <a:pPr algn="just"/>
            <a:r>
              <a:rPr lang="en-US" sz="2600" b="1" dirty="0"/>
              <a:t>	</a:t>
            </a:r>
            <a:r>
              <a:rPr lang="en-US" sz="2600" b="1" dirty="0" smtClean="0"/>
              <a:t>Also, we are so thankful with the Mission Committee of Austin Avenue church of Christ at Brownwood, </a:t>
            </a:r>
            <a:r>
              <a:rPr lang="en-US" sz="2600" b="1" dirty="0" err="1" smtClean="0"/>
              <a:t>Tx</a:t>
            </a:r>
            <a:r>
              <a:rPr lang="en-US" sz="2600" b="1" dirty="0" smtClean="0"/>
              <a:t>, which was in charge of our lodging.</a:t>
            </a:r>
          </a:p>
          <a:p>
            <a:pPr algn="just"/>
            <a:r>
              <a:rPr lang="en-US" sz="2600" b="1" dirty="0"/>
              <a:t>	</a:t>
            </a:r>
            <a:r>
              <a:rPr lang="en-US" sz="2600" b="1" dirty="0" smtClean="0"/>
              <a:t>From Monterrey came Jesus Conrado (Director) and his wife</a:t>
            </a:r>
            <a:r>
              <a:rPr lang="es-MX" sz="2600" b="1" dirty="0" smtClean="0"/>
              <a:t>;</a:t>
            </a:r>
            <a:r>
              <a:rPr lang="en-US" sz="2600" b="1" dirty="0" smtClean="0"/>
              <a:t> Luis Rodriguez and Salvador Gonzalez (Sierra </a:t>
            </a:r>
            <a:r>
              <a:rPr lang="en-US" sz="2600" b="1" dirty="0" err="1" smtClean="0"/>
              <a:t>Ventana</a:t>
            </a:r>
            <a:r>
              <a:rPr lang="en-US" sz="2600" b="1" dirty="0" smtClean="0"/>
              <a:t> COFC Elders).</a:t>
            </a:r>
          </a:p>
          <a:p>
            <a:pPr algn="just"/>
            <a:r>
              <a:rPr lang="es-MX" sz="2600" b="1" dirty="0"/>
              <a:t>	</a:t>
            </a:r>
            <a:r>
              <a:rPr lang="es-MX" sz="2600" b="1" dirty="0" err="1" smtClean="0"/>
              <a:t>Likewise</a:t>
            </a:r>
            <a:r>
              <a:rPr lang="es-MX" sz="2600" b="1" dirty="0" smtClean="0"/>
              <a:t> </a:t>
            </a:r>
            <a:r>
              <a:rPr lang="es-MX" sz="2600" b="1" dirty="0" err="1" smtClean="0"/>
              <a:t>were</a:t>
            </a:r>
            <a:r>
              <a:rPr lang="es-MX" sz="2600" b="1" dirty="0" smtClean="0"/>
              <a:t> </a:t>
            </a:r>
            <a:r>
              <a:rPr lang="es-MX" sz="2600" b="1" dirty="0" err="1" smtClean="0"/>
              <a:t>among</a:t>
            </a:r>
            <a:r>
              <a:rPr lang="es-MX" sz="2600" b="1" dirty="0" smtClean="0"/>
              <a:t> </a:t>
            </a:r>
            <a:r>
              <a:rPr lang="es-MX" sz="2600" b="1" dirty="0" err="1" smtClean="0"/>
              <a:t>us</a:t>
            </a:r>
            <a:r>
              <a:rPr lang="es-MX" sz="2600" b="1" dirty="0" smtClean="0"/>
              <a:t> David </a:t>
            </a:r>
            <a:r>
              <a:rPr lang="es-MX" sz="2600" b="1" dirty="0" err="1" smtClean="0"/>
              <a:t>Cardenas</a:t>
            </a:r>
            <a:r>
              <a:rPr lang="es-MX" sz="2600" b="1" dirty="0" smtClean="0"/>
              <a:t> and </a:t>
            </a:r>
            <a:r>
              <a:rPr lang="es-MX" sz="2600" b="1" dirty="0" err="1" smtClean="0"/>
              <a:t>his</a:t>
            </a:r>
            <a:r>
              <a:rPr lang="es-MX" sz="2600" b="1" dirty="0" smtClean="0"/>
              <a:t> </a:t>
            </a:r>
            <a:r>
              <a:rPr lang="es-MX" sz="2600" b="1" dirty="0" err="1" smtClean="0"/>
              <a:t>wife</a:t>
            </a:r>
            <a:r>
              <a:rPr lang="es-MX" sz="2600" b="1" dirty="0" smtClean="0"/>
              <a:t> Rosalinda </a:t>
            </a:r>
            <a:r>
              <a:rPr lang="es-MX" sz="2600" b="1" dirty="0" err="1" smtClean="0"/>
              <a:t>our</a:t>
            </a:r>
            <a:r>
              <a:rPr lang="es-MX" sz="2600" b="1" dirty="0" smtClean="0"/>
              <a:t> </a:t>
            </a:r>
            <a:r>
              <a:rPr lang="es-MX" sz="2600" b="1" dirty="0" err="1" smtClean="0"/>
              <a:t>mentors</a:t>
            </a:r>
            <a:r>
              <a:rPr lang="es-MX" sz="2600" b="1" dirty="0" smtClean="0"/>
              <a:t> </a:t>
            </a:r>
            <a:r>
              <a:rPr lang="es-MX" sz="2600" b="1" dirty="0" err="1" smtClean="0"/>
              <a:t>which</a:t>
            </a:r>
            <a:r>
              <a:rPr lang="es-MX" sz="2600" b="1" dirty="0" smtClean="0"/>
              <a:t> </a:t>
            </a:r>
            <a:r>
              <a:rPr lang="es-MX" sz="2600" b="1" dirty="0" err="1" smtClean="0"/>
              <a:t>encouraging</a:t>
            </a:r>
            <a:r>
              <a:rPr lang="es-MX" sz="2600" b="1" dirty="0" smtClean="0"/>
              <a:t> </a:t>
            </a:r>
            <a:r>
              <a:rPr lang="es-MX" sz="2600" b="1" dirty="0" err="1" smtClean="0"/>
              <a:t>us</a:t>
            </a:r>
            <a:r>
              <a:rPr lang="es-MX" sz="2600" b="1" dirty="0" smtClean="0"/>
              <a:t> to </a:t>
            </a:r>
            <a:r>
              <a:rPr lang="es-MX" sz="2600" b="1" dirty="0" err="1" smtClean="0"/>
              <a:t>continue</a:t>
            </a:r>
            <a:r>
              <a:rPr lang="es-MX" sz="2600" b="1" dirty="0" smtClean="0"/>
              <a:t> </a:t>
            </a:r>
            <a:r>
              <a:rPr lang="es-MX" sz="2600" b="1" dirty="0" err="1" smtClean="0"/>
              <a:t>serving</a:t>
            </a:r>
            <a:r>
              <a:rPr lang="es-MX" sz="2600" b="1" dirty="0" smtClean="0"/>
              <a:t> </a:t>
            </a:r>
            <a:r>
              <a:rPr lang="es-MX" sz="2600" b="1" dirty="0" err="1" smtClean="0"/>
              <a:t>the</a:t>
            </a:r>
            <a:r>
              <a:rPr lang="es-MX" sz="2600" b="1" dirty="0" smtClean="0"/>
              <a:t> Lord Jesus </a:t>
            </a:r>
            <a:r>
              <a:rPr lang="es-MX" sz="2600" b="1" dirty="0" err="1" smtClean="0"/>
              <a:t>Christ</a:t>
            </a:r>
            <a:r>
              <a:rPr lang="es-MX" sz="2600" b="1" dirty="0" smtClean="0"/>
              <a:t>.</a:t>
            </a:r>
            <a:endParaRPr lang="en-US" sz="2600" b="1" dirty="0" smtClean="0"/>
          </a:p>
          <a:p>
            <a:pPr algn="just"/>
            <a:r>
              <a:rPr lang="es-MX" sz="2600" b="1" dirty="0"/>
              <a:t>	</a:t>
            </a:r>
            <a:endParaRPr lang="en-US" sz="2600" b="1" dirty="0"/>
          </a:p>
        </p:txBody>
      </p:sp>
    </p:spTree>
    <p:extLst>
      <p:ext uri="{BB962C8B-B14F-4D97-AF65-F5344CB8AC3E}">
        <p14:creationId xmlns:p14="http://schemas.microsoft.com/office/powerpoint/2010/main" val="40430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841249"/>
          </a:xfrm>
        </p:spPr>
        <p:txBody>
          <a:bodyPr rtlCol="0">
            <a:normAutofit/>
          </a:bodyPr>
          <a:lstStyle/>
          <a:p>
            <a:pPr algn="ctr"/>
            <a:r>
              <a:rPr lang="es-ES" sz="4000" b="1" dirty="0">
                <a:solidFill>
                  <a:srgbClr val="92D050"/>
                </a:solidFill>
              </a:rPr>
              <a:t>MONTERREY DAY AT </a:t>
            </a:r>
            <a:r>
              <a:rPr lang="en-US" sz="4000" b="1" dirty="0">
                <a:solidFill>
                  <a:srgbClr val="92D050"/>
                </a:solidFill>
                <a:effectLst/>
              </a:rPr>
              <a:t>Brownwood </a:t>
            </a:r>
            <a:r>
              <a:rPr lang="en-US" sz="4000" b="1" dirty="0" err="1">
                <a:solidFill>
                  <a:srgbClr val="92D050"/>
                </a:solidFill>
                <a:effectLst/>
              </a:rPr>
              <a:t>Tx</a:t>
            </a:r>
            <a:endParaRPr lang="es-ES" sz="4000" b="1" dirty="0">
              <a:solidFill>
                <a:schemeClr val="accent5">
                  <a:lumMod val="60000"/>
                  <a:lumOff val="40000"/>
                </a:schemeClr>
              </a:solidFill>
            </a:endParaRPr>
          </a:p>
        </p:txBody>
      </p:sp>
      <p:sp>
        <p:nvSpPr>
          <p:cNvPr id="8" name="Rectángulo 7"/>
          <p:cNvSpPr/>
          <p:nvPr/>
        </p:nvSpPr>
        <p:spPr>
          <a:xfrm>
            <a:off x="690880" y="914400"/>
            <a:ext cx="11094720" cy="5693866"/>
          </a:xfrm>
          <a:prstGeom prst="rect">
            <a:avLst/>
          </a:prstGeom>
        </p:spPr>
        <p:txBody>
          <a:bodyPr wrap="square">
            <a:spAutoFit/>
          </a:bodyPr>
          <a:lstStyle/>
          <a:p>
            <a:pPr algn="just"/>
            <a:r>
              <a:rPr lang="es-MX" dirty="0"/>
              <a:t>	</a:t>
            </a:r>
            <a:r>
              <a:rPr lang="es-MX" sz="2600" b="1" dirty="0" err="1" smtClean="0"/>
              <a:t>We</a:t>
            </a:r>
            <a:r>
              <a:rPr lang="es-MX" sz="2600" b="1" dirty="0" smtClean="0"/>
              <a:t> </a:t>
            </a:r>
            <a:r>
              <a:rPr lang="es-MX" sz="2600" b="1" dirty="0" err="1" smtClean="0"/>
              <a:t>presented</a:t>
            </a:r>
            <a:r>
              <a:rPr lang="es-MX" sz="2600" b="1" dirty="0" smtClean="0"/>
              <a:t> a </a:t>
            </a:r>
            <a:r>
              <a:rPr lang="es-MX" sz="2600" b="1" dirty="0" err="1" smtClean="0"/>
              <a:t>brief</a:t>
            </a:r>
            <a:r>
              <a:rPr lang="es-MX" sz="2600" b="1" dirty="0" smtClean="0"/>
              <a:t> </a:t>
            </a:r>
            <a:r>
              <a:rPr lang="es-MX" sz="2600" b="1" dirty="0" err="1" smtClean="0"/>
              <a:t>report</a:t>
            </a:r>
            <a:r>
              <a:rPr lang="es-MX" sz="2600" b="1" dirty="0" smtClean="0"/>
              <a:t>  </a:t>
            </a:r>
            <a:r>
              <a:rPr lang="es-MX" sz="2600" b="1" dirty="0" err="1" smtClean="0"/>
              <a:t>about</a:t>
            </a:r>
            <a:r>
              <a:rPr lang="en-US" sz="2600" b="1" dirty="0" smtClean="0"/>
              <a:t> the main activities of the school during 2022.</a:t>
            </a:r>
          </a:p>
          <a:p>
            <a:pPr algn="just"/>
            <a:r>
              <a:rPr lang="en-US" sz="2600" b="1" dirty="0"/>
              <a:t>	</a:t>
            </a:r>
            <a:r>
              <a:rPr lang="en-US" sz="2600" b="1" dirty="0" smtClean="0"/>
              <a:t>Also we presented a short video where every student presented their spiritual background, presented their families, talked about their plans after graduation, etc. Especially each one of them expressed their thankfulness for the support they have received to dedicate two years of preparation on God´s Word. </a:t>
            </a:r>
          </a:p>
          <a:p>
            <a:pPr algn="just"/>
            <a:r>
              <a:rPr lang="en-US" sz="2600" b="1" dirty="0"/>
              <a:t>	</a:t>
            </a:r>
            <a:r>
              <a:rPr lang="es-MX" sz="2600" b="1" dirty="0" smtClean="0"/>
              <a:t>Bill Pursch </a:t>
            </a:r>
            <a:r>
              <a:rPr lang="es-MX" sz="2600" b="1" dirty="0" err="1" smtClean="0"/>
              <a:t>gave</a:t>
            </a:r>
            <a:r>
              <a:rPr lang="es-MX" sz="2600" b="1" dirty="0" smtClean="0"/>
              <a:t> </a:t>
            </a:r>
            <a:r>
              <a:rPr lang="es-MX" sz="2600" b="1" dirty="0" err="1" smtClean="0"/>
              <a:t>us</a:t>
            </a:r>
            <a:r>
              <a:rPr lang="es-MX" sz="2600" b="1" dirty="0" smtClean="0"/>
              <a:t> a </a:t>
            </a:r>
            <a:r>
              <a:rPr lang="es-MX" sz="2600" b="1" dirty="0" err="1" smtClean="0"/>
              <a:t>special</a:t>
            </a:r>
            <a:r>
              <a:rPr lang="es-MX" sz="2600" b="1" dirty="0" smtClean="0"/>
              <a:t> </a:t>
            </a:r>
            <a:r>
              <a:rPr lang="es-MX" sz="2600" b="1" dirty="0" err="1" smtClean="0"/>
              <a:t>report</a:t>
            </a:r>
            <a:r>
              <a:rPr lang="es-MX" sz="2600" b="1" dirty="0" smtClean="0"/>
              <a:t> </a:t>
            </a:r>
            <a:r>
              <a:rPr lang="es-MX" sz="2600" b="1" dirty="0" err="1" smtClean="0"/>
              <a:t>about</a:t>
            </a:r>
            <a:r>
              <a:rPr lang="es-MX" sz="2600" b="1" dirty="0" smtClean="0"/>
              <a:t> </a:t>
            </a:r>
            <a:r>
              <a:rPr lang="es-MX" sz="2600" b="1" dirty="0" err="1" smtClean="0"/>
              <a:t>the</a:t>
            </a:r>
            <a:r>
              <a:rPr lang="es-MX" sz="2600" b="1" dirty="0" smtClean="0"/>
              <a:t> </a:t>
            </a:r>
            <a:r>
              <a:rPr lang="es-MX" sz="2600" b="1" dirty="0" err="1" smtClean="0"/>
              <a:t>work</a:t>
            </a:r>
            <a:r>
              <a:rPr lang="es-MX" sz="2600" b="1" dirty="0" smtClean="0"/>
              <a:t> </a:t>
            </a:r>
            <a:r>
              <a:rPr lang="es-MX" sz="2600" b="1" dirty="0" err="1" smtClean="0"/>
              <a:t>that</a:t>
            </a:r>
            <a:r>
              <a:rPr lang="es-MX" sz="2600" b="1" dirty="0" smtClean="0"/>
              <a:t> </a:t>
            </a:r>
            <a:r>
              <a:rPr lang="es-MX" sz="2600" b="1" dirty="0" err="1" smtClean="0"/>
              <a:t>have</a:t>
            </a:r>
            <a:r>
              <a:rPr lang="es-MX" sz="2600" b="1" dirty="0"/>
              <a:t> </a:t>
            </a:r>
            <a:r>
              <a:rPr lang="es-MX" sz="2600" b="1" dirty="0" smtClean="0"/>
              <a:t>done </a:t>
            </a:r>
            <a:r>
              <a:rPr lang="es-MX" sz="2600" b="1" dirty="0" err="1" smtClean="0"/>
              <a:t>for</a:t>
            </a:r>
            <a:r>
              <a:rPr lang="es-MX" sz="2600" b="1" dirty="0" smtClean="0"/>
              <a:t> more </a:t>
            </a:r>
            <a:r>
              <a:rPr lang="es-MX" sz="2600" b="1" dirty="0" err="1" smtClean="0"/>
              <a:t>than</a:t>
            </a:r>
            <a:r>
              <a:rPr lang="es-MX" sz="2600" b="1" dirty="0" smtClean="0"/>
              <a:t> </a:t>
            </a:r>
            <a:r>
              <a:rPr lang="es-MX" sz="2600" b="1" dirty="0" err="1" smtClean="0"/>
              <a:t>twenty</a:t>
            </a:r>
            <a:r>
              <a:rPr lang="es-MX" sz="2600" b="1" dirty="0" smtClean="0"/>
              <a:t> </a:t>
            </a:r>
            <a:r>
              <a:rPr lang="es-MX" sz="2600" b="1" dirty="0" err="1" smtClean="0"/>
              <a:t>years</a:t>
            </a:r>
            <a:r>
              <a:rPr lang="es-MX" sz="2600" b="1" dirty="0" smtClean="0"/>
              <a:t> as </a:t>
            </a:r>
            <a:r>
              <a:rPr lang="es-MX" sz="2600" b="1" dirty="0" err="1" smtClean="0"/>
              <a:t>chair</a:t>
            </a:r>
            <a:r>
              <a:rPr lang="es-MX" sz="2600" b="1" dirty="0" smtClean="0"/>
              <a:t> </a:t>
            </a:r>
            <a:r>
              <a:rPr lang="es-MX" sz="2600" b="1" dirty="0" err="1" smtClean="0"/>
              <a:t>man</a:t>
            </a:r>
            <a:r>
              <a:rPr lang="es-MX" sz="2600" b="1" dirty="0" smtClean="0"/>
              <a:t> of </a:t>
            </a:r>
            <a:r>
              <a:rPr lang="es-MX" sz="2600" b="1" dirty="0" err="1" smtClean="0"/>
              <a:t>Mission</a:t>
            </a:r>
            <a:r>
              <a:rPr lang="es-MX" sz="2600" b="1" dirty="0" smtClean="0"/>
              <a:t> </a:t>
            </a:r>
            <a:r>
              <a:rPr lang="es-MX" sz="2600" b="1" dirty="0" err="1" smtClean="0"/>
              <a:t>Committee</a:t>
            </a:r>
            <a:r>
              <a:rPr lang="es-MX" sz="2600" b="1" dirty="0" smtClean="0"/>
              <a:t> </a:t>
            </a:r>
            <a:r>
              <a:rPr lang="es-MX" sz="2600" b="1" dirty="0" err="1" smtClean="0"/>
              <a:t>for</a:t>
            </a:r>
            <a:r>
              <a:rPr lang="es-MX" sz="2600" b="1" dirty="0" smtClean="0"/>
              <a:t> Monterrey </a:t>
            </a:r>
            <a:r>
              <a:rPr lang="es-MX" sz="2600" b="1" dirty="0" err="1" smtClean="0"/>
              <a:t>School</a:t>
            </a:r>
            <a:r>
              <a:rPr lang="es-MX" sz="2600" b="1" dirty="0" smtClean="0"/>
              <a:t> of </a:t>
            </a:r>
            <a:r>
              <a:rPr lang="es-MX" sz="2600" b="1" dirty="0" err="1" smtClean="0"/>
              <a:t>Preaching</a:t>
            </a:r>
            <a:r>
              <a:rPr lang="es-MX" sz="2600" b="1" dirty="0" smtClean="0"/>
              <a:t>, and </a:t>
            </a:r>
            <a:r>
              <a:rPr lang="es-MX" sz="2600" b="1" dirty="0" err="1" smtClean="0"/>
              <a:t>announced</a:t>
            </a:r>
            <a:r>
              <a:rPr lang="es-MX" sz="2600" b="1" dirty="0" smtClean="0"/>
              <a:t> </a:t>
            </a:r>
            <a:r>
              <a:rPr lang="es-MX" sz="2600" b="1" dirty="0" err="1" smtClean="0"/>
              <a:t>the</a:t>
            </a:r>
            <a:r>
              <a:rPr lang="es-MX" sz="2600" b="1" dirty="0" smtClean="0"/>
              <a:t> new </a:t>
            </a:r>
            <a:r>
              <a:rPr lang="es-MX" sz="2600" b="1" dirty="0" err="1" smtClean="0"/>
              <a:t>one</a:t>
            </a:r>
            <a:r>
              <a:rPr lang="es-MX" sz="2600" b="1" dirty="0" smtClean="0"/>
              <a:t>: </a:t>
            </a:r>
            <a:r>
              <a:rPr lang="es-MX" sz="2600" b="1" dirty="0" err="1" smtClean="0"/>
              <a:t>Brother</a:t>
            </a:r>
            <a:r>
              <a:rPr lang="es-MX" sz="2600" b="1" dirty="0" smtClean="0"/>
              <a:t> Mario Luna. </a:t>
            </a:r>
            <a:r>
              <a:rPr lang="es-MX" sz="2600" b="1" dirty="0" err="1" smtClean="0"/>
              <a:t>Also</a:t>
            </a:r>
            <a:r>
              <a:rPr lang="es-MX" sz="2600" b="1" dirty="0" smtClean="0"/>
              <a:t> he </a:t>
            </a:r>
            <a:r>
              <a:rPr lang="es-MX" sz="2600" b="1" dirty="0" err="1" smtClean="0"/>
              <a:t>speaks</a:t>
            </a:r>
            <a:r>
              <a:rPr lang="es-MX" sz="2600" b="1" dirty="0" smtClean="0"/>
              <a:t> </a:t>
            </a:r>
            <a:r>
              <a:rPr lang="es-MX" sz="2600" b="1" dirty="0" err="1" smtClean="0"/>
              <a:t>about</a:t>
            </a:r>
            <a:r>
              <a:rPr lang="es-MX" sz="2600" b="1" dirty="0" smtClean="0"/>
              <a:t> </a:t>
            </a:r>
            <a:r>
              <a:rPr lang="es-MX" sz="2600" b="1" dirty="0" err="1" smtClean="0"/>
              <a:t>how</a:t>
            </a:r>
            <a:r>
              <a:rPr lang="es-MX" sz="2600" b="1" dirty="0" smtClean="0"/>
              <a:t> </a:t>
            </a:r>
            <a:r>
              <a:rPr lang="es-MX" sz="2600" b="1" dirty="0" err="1" smtClean="0"/>
              <a:t>the</a:t>
            </a:r>
            <a:r>
              <a:rPr lang="es-MX" sz="2600" b="1" dirty="0" smtClean="0"/>
              <a:t> </a:t>
            </a:r>
            <a:r>
              <a:rPr lang="es-MX" sz="2600" b="1" dirty="0" err="1" smtClean="0"/>
              <a:t>future</a:t>
            </a:r>
            <a:r>
              <a:rPr lang="es-MX" sz="2600" b="1" dirty="0" smtClean="0"/>
              <a:t> of </a:t>
            </a:r>
            <a:r>
              <a:rPr lang="es-MX" sz="2600" b="1" dirty="0" err="1" smtClean="0"/>
              <a:t>the</a:t>
            </a:r>
            <a:r>
              <a:rPr lang="es-MX" sz="2600" b="1" dirty="0" smtClean="0"/>
              <a:t> </a:t>
            </a:r>
            <a:r>
              <a:rPr lang="es-MX" sz="2600" b="1" dirty="0" err="1" smtClean="0"/>
              <a:t>Scchool</a:t>
            </a:r>
            <a:r>
              <a:rPr lang="es-MX" sz="2600" b="1" dirty="0" smtClean="0"/>
              <a:t> looks </a:t>
            </a:r>
            <a:r>
              <a:rPr lang="es-MX" sz="2600" b="1" dirty="0" err="1" smtClean="0"/>
              <a:t>like</a:t>
            </a:r>
            <a:endParaRPr lang="es-MX" sz="2600" b="1" dirty="0" smtClean="0"/>
          </a:p>
          <a:p>
            <a:pPr algn="just"/>
            <a:r>
              <a:rPr lang="es-MX" sz="2600" b="1" dirty="0"/>
              <a:t>	</a:t>
            </a:r>
            <a:r>
              <a:rPr lang="es-MX" sz="2600" b="1" dirty="0" err="1" smtClean="0"/>
              <a:t>Roland</a:t>
            </a:r>
            <a:r>
              <a:rPr lang="es-MX" sz="2600" b="1" dirty="0" smtClean="0"/>
              <a:t> </a:t>
            </a:r>
            <a:r>
              <a:rPr lang="es-MX" sz="2600" b="1" dirty="0" err="1" smtClean="0"/>
              <a:t>Bowen</a:t>
            </a:r>
            <a:r>
              <a:rPr lang="es-MX" sz="2600" b="1" dirty="0" smtClean="0"/>
              <a:t> </a:t>
            </a:r>
            <a:r>
              <a:rPr lang="es-MX" sz="2600" b="1" dirty="0" err="1" smtClean="0"/>
              <a:t>gave</a:t>
            </a:r>
            <a:r>
              <a:rPr lang="es-MX" sz="2600" b="1" dirty="0" smtClean="0"/>
              <a:t> </a:t>
            </a:r>
            <a:r>
              <a:rPr lang="es-MX" sz="2600" b="1" dirty="0" err="1" smtClean="0"/>
              <a:t>us</a:t>
            </a:r>
            <a:r>
              <a:rPr lang="es-MX" sz="2600" b="1" dirty="0" smtClean="0"/>
              <a:t> a </a:t>
            </a:r>
            <a:r>
              <a:rPr lang="es-MX" sz="2600" b="1" dirty="0" err="1" smtClean="0"/>
              <a:t>financial</a:t>
            </a:r>
            <a:r>
              <a:rPr lang="es-MX" sz="2600" b="1" dirty="0" smtClean="0"/>
              <a:t> </a:t>
            </a:r>
            <a:r>
              <a:rPr lang="es-MX" sz="2600" b="1" dirty="0" err="1" smtClean="0"/>
              <a:t>report</a:t>
            </a:r>
            <a:r>
              <a:rPr lang="es-MX" sz="2600" b="1" dirty="0" smtClean="0"/>
              <a:t>. </a:t>
            </a:r>
            <a:endParaRPr lang="en-US" sz="2600" b="1" dirty="0"/>
          </a:p>
          <a:p>
            <a:pPr algn="just"/>
            <a:r>
              <a:rPr lang="en-US" sz="2600" b="1" dirty="0" smtClean="0"/>
              <a:t>	Thank you all for your fellowship. We enjoyed it. </a:t>
            </a:r>
            <a:endParaRPr lang="en-US" sz="2600" b="1" dirty="0"/>
          </a:p>
        </p:txBody>
      </p:sp>
    </p:spTree>
    <p:extLst>
      <p:ext uri="{BB962C8B-B14F-4D97-AF65-F5344CB8AC3E}">
        <p14:creationId xmlns:p14="http://schemas.microsoft.com/office/powerpoint/2010/main" val="159787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a:bodyPr>
          <a:lstStyle/>
          <a:p>
            <a:pPr algn="ctr"/>
            <a:r>
              <a:rPr lang="es-ES" sz="4000" b="1" dirty="0" err="1" smtClean="0">
                <a:solidFill>
                  <a:srgbClr val="00B050"/>
                </a:solidFill>
              </a:rPr>
              <a:t>Some</a:t>
            </a:r>
            <a:r>
              <a:rPr lang="es-ES" sz="4000" b="1" dirty="0" smtClean="0">
                <a:solidFill>
                  <a:srgbClr val="00B050"/>
                </a:solidFill>
              </a:rPr>
              <a:t>  </a:t>
            </a:r>
            <a:r>
              <a:rPr lang="es-ES" sz="4000" b="1" dirty="0" err="1" smtClean="0">
                <a:solidFill>
                  <a:srgbClr val="00B050"/>
                </a:solidFill>
              </a:rPr>
              <a:t>pictures</a:t>
            </a:r>
            <a:r>
              <a:rPr lang="es-ES" sz="4000" b="1" dirty="0" smtClean="0">
                <a:solidFill>
                  <a:srgbClr val="00B050"/>
                </a:solidFill>
              </a:rPr>
              <a:t> of MONTERREY DAY 2023</a:t>
            </a:r>
            <a:r>
              <a:rPr lang="en-US" sz="4000" b="1" dirty="0" smtClean="0">
                <a:solidFill>
                  <a:srgbClr val="00B050"/>
                </a:solidFill>
                <a:effectLst/>
              </a:rPr>
              <a:t> </a:t>
            </a:r>
            <a:endParaRPr lang="es-ES" sz="4000" b="1" dirty="0">
              <a:solidFill>
                <a:srgbClr val="00B050"/>
              </a:solidFill>
            </a:endParaRPr>
          </a:p>
        </p:txBody>
      </p:sp>
      <p:sp>
        <p:nvSpPr>
          <p:cNvPr id="8" name="Rectángulo 7"/>
          <p:cNvSpPr/>
          <p:nvPr/>
        </p:nvSpPr>
        <p:spPr>
          <a:xfrm>
            <a:off x="589280" y="1325880"/>
            <a:ext cx="11094720" cy="369332"/>
          </a:xfrm>
          <a:prstGeom prst="rect">
            <a:avLst/>
          </a:prstGeom>
        </p:spPr>
        <p:txBody>
          <a:bodyPr wrap="square">
            <a:spAutoFit/>
          </a:bodyPr>
          <a:lstStyle/>
          <a:p>
            <a:pPr algn="just"/>
            <a:r>
              <a:rPr lang="es-MX" dirty="0"/>
              <a:t>	</a:t>
            </a:r>
            <a:endParaRPr lang="en-US" sz="26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45" y="1197864"/>
            <a:ext cx="2210059" cy="479145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346" y="1197864"/>
            <a:ext cx="5560741" cy="2564892"/>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7559" y="1197864"/>
            <a:ext cx="1923669" cy="2564892"/>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346" y="3973068"/>
            <a:ext cx="3212592" cy="2409444"/>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2048" y="3929634"/>
            <a:ext cx="3703320" cy="2777490"/>
          </a:xfrm>
          <a:prstGeom prst="rect">
            <a:avLst/>
          </a:prstGeom>
        </p:spPr>
      </p:pic>
    </p:spTree>
    <p:extLst>
      <p:ext uri="{BB962C8B-B14F-4D97-AF65-F5344CB8AC3E}">
        <p14:creationId xmlns:p14="http://schemas.microsoft.com/office/powerpoint/2010/main" val="24709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841249"/>
          </a:xfrm>
        </p:spPr>
        <p:txBody>
          <a:bodyPr rtlCol="0">
            <a:normAutofit/>
          </a:bodyPr>
          <a:lstStyle/>
          <a:p>
            <a:pPr algn="ctr"/>
            <a:r>
              <a:rPr lang="es-MX" sz="4000" b="1" dirty="0" err="1" smtClean="0">
                <a:solidFill>
                  <a:srgbClr val="92D050"/>
                </a:solidFill>
              </a:rPr>
              <a:t>Lectureships</a:t>
            </a:r>
            <a:r>
              <a:rPr lang="es-MX" sz="4000" b="1" dirty="0" smtClean="0">
                <a:solidFill>
                  <a:srgbClr val="92D050"/>
                </a:solidFill>
              </a:rPr>
              <a:t> and </a:t>
            </a:r>
            <a:r>
              <a:rPr lang="es-MX" sz="4000" b="1" dirty="0" err="1" smtClean="0">
                <a:solidFill>
                  <a:srgbClr val="92D050"/>
                </a:solidFill>
              </a:rPr>
              <a:t>campaiGns</a:t>
            </a:r>
            <a:r>
              <a:rPr lang="es-MX" sz="4000" b="1" dirty="0" smtClean="0">
                <a:solidFill>
                  <a:srgbClr val="92D050"/>
                </a:solidFill>
              </a:rPr>
              <a:t> </a:t>
            </a:r>
            <a:endParaRPr lang="es-ES" sz="4000" b="1" dirty="0">
              <a:solidFill>
                <a:schemeClr val="accent5">
                  <a:lumMod val="60000"/>
                  <a:lumOff val="40000"/>
                </a:schemeClr>
              </a:solidFill>
            </a:endParaRPr>
          </a:p>
        </p:txBody>
      </p:sp>
      <p:sp>
        <p:nvSpPr>
          <p:cNvPr id="8" name="Rectángulo 7"/>
          <p:cNvSpPr/>
          <p:nvPr/>
        </p:nvSpPr>
        <p:spPr>
          <a:xfrm>
            <a:off x="690880" y="914400"/>
            <a:ext cx="11094720" cy="1292662"/>
          </a:xfrm>
          <a:prstGeom prst="rect">
            <a:avLst/>
          </a:prstGeom>
        </p:spPr>
        <p:txBody>
          <a:bodyPr wrap="square">
            <a:spAutoFit/>
          </a:bodyPr>
          <a:lstStyle/>
          <a:p>
            <a:pPr algn="just"/>
            <a:r>
              <a:rPr lang="es-MX" dirty="0"/>
              <a:t>	</a:t>
            </a:r>
            <a:r>
              <a:rPr lang="es-MX" sz="2600" b="1" dirty="0" err="1" smtClean="0"/>
              <a:t>Throughout</a:t>
            </a:r>
            <a:r>
              <a:rPr lang="es-MX" sz="2600" b="1" dirty="0" smtClean="0"/>
              <a:t> </a:t>
            </a:r>
            <a:r>
              <a:rPr lang="es-MX" sz="2600" b="1" dirty="0" err="1" smtClean="0"/>
              <a:t>the</a:t>
            </a:r>
            <a:r>
              <a:rPr lang="es-MX" sz="2600" b="1" dirty="0" smtClean="0"/>
              <a:t> </a:t>
            </a:r>
            <a:r>
              <a:rPr lang="es-MX" sz="2600" b="1" dirty="0" err="1" smtClean="0"/>
              <a:t>year</a:t>
            </a:r>
            <a:r>
              <a:rPr lang="es-MX" sz="2600" b="1" dirty="0" smtClean="0"/>
              <a:t>, </a:t>
            </a:r>
            <a:r>
              <a:rPr lang="es-MX" sz="2600" b="1" dirty="0" err="1" smtClean="0"/>
              <a:t>usually</a:t>
            </a:r>
            <a:r>
              <a:rPr lang="es-MX" sz="2600" b="1" dirty="0" smtClean="0"/>
              <a:t> </a:t>
            </a:r>
            <a:r>
              <a:rPr lang="es-MX" sz="2600" b="1" dirty="0" err="1" smtClean="0"/>
              <a:t>there</a:t>
            </a:r>
            <a:r>
              <a:rPr lang="es-MX" sz="2600" b="1" dirty="0" smtClean="0"/>
              <a:t> are </a:t>
            </a:r>
            <a:r>
              <a:rPr lang="es-MX" sz="2600" b="1" dirty="0" err="1"/>
              <a:t>L</a:t>
            </a:r>
            <a:r>
              <a:rPr lang="es-MX" sz="2600" b="1" dirty="0" err="1" smtClean="0"/>
              <a:t>ectireships</a:t>
            </a:r>
            <a:r>
              <a:rPr lang="es-MX" sz="2600" b="1" dirty="0" smtClean="0"/>
              <a:t> and </a:t>
            </a:r>
            <a:r>
              <a:rPr lang="es-MX" sz="2600" b="1" dirty="0" err="1" smtClean="0"/>
              <a:t>Gospel</a:t>
            </a:r>
            <a:r>
              <a:rPr lang="es-MX" sz="2600" b="1" dirty="0" smtClean="0"/>
              <a:t> Meetings </a:t>
            </a:r>
            <a:r>
              <a:rPr lang="es-MX" sz="2600" b="1" dirty="0" err="1" smtClean="0"/>
              <a:t>where</a:t>
            </a:r>
            <a:r>
              <a:rPr lang="es-MX" sz="2600" b="1" dirty="0" smtClean="0"/>
              <a:t> as </a:t>
            </a:r>
            <a:r>
              <a:rPr lang="es-MX" sz="2600" b="1" dirty="0" err="1" smtClean="0"/>
              <a:t>instructors</a:t>
            </a:r>
            <a:r>
              <a:rPr lang="es-MX" sz="2600" b="1" dirty="0" smtClean="0"/>
              <a:t> </a:t>
            </a:r>
            <a:r>
              <a:rPr lang="es-MX" sz="2600" b="1" dirty="0" err="1" smtClean="0"/>
              <a:t>we</a:t>
            </a:r>
            <a:r>
              <a:rPr lang="es-MX" sz="2600" b="1" dirty="0" smtClean="0"/>
              <a:t> are </a:t>
            </a:r>
            <a:r>
              <a:rPr lang="es-MX" sz="2600" b="1" dirty="0" err="1" smtClean="0"/>
              <a:t>invited</a:t>
            </a:r>
            <a:r>
              <a:rPr lang="es-MX" sz="2600" b="1" dirty="0"/>
              <a:t> </a:t>
            </a:r>
            <a:r>
              <a:rPr lang="es-MX" sz="2600" b="1" dirty="0" smtClean="0"/>
              <a:t>as </a:t>
            </a:r>
            <a:r>
              <a:rPr lang="es-MX" sz="2600" b="1" dirty="0" err="1" smtClean="0"/>
              <a:t>speakers</a:t>
            </a:r>
            <a:r>
              <a:rPr lang="es-MX" sz="2600" b="1" dirty="0" smtClean="0"/>
              <a:t>. </a:t>
            </a:r>
            <a:r>
              <a:rPr lang="es-MX" sz="2600" b="1" dirty="0" err="1" smtClean="0"/>
              <a:t>These</a:t>
            </a:r>
            <a:r>
              <a:rPr lang="es-MX" sz="2600" b="1" dirty="0" smtClean="0"/>
              <a:t> </a:t>
            </a:r>
            <a:r>
              <a:rPr lang="es-MX" sz="2600" b="1" dirty="0" err="1" smtClean="0"/>
              <a:t>events</a:t>
            </a:r>
            <a:r>
              <a:rPr lang="es-MX" sz="2600" b="1" dirty="0" smtClean="0"/>
              <a:t> are </a:t>
            </a:r>
            <a:r>
              <a:rPr lang="es-MX" sz="2600" b="1" dirty="0" err="1" smtClean="0"/>
              <a:t>opportunities</a:t>
            </a:r>
            <a:r>
              <a:rPr lang="es-MX" sz="2600" b="1" dirty="0" smtClean="0"/>
              <a:t> to </a:t>
            </a:r>
            <a:r>
              <a:rPr lang="es-MX" sz="2600" b="1" dirty="0" err="1" smtClean="0"/>
              <a:t>promote</a:t>
            </a:r>
            <a:r>
              <a:rPr lang="es-MX" sz="2600" b="1" dirty="0" smtClean="0"/>
              <a:t> </a:t>
            </a:r>
            <a:r>
              <a:rPr lang="es-MX" sz="2600" b="1" dirty="0" err="1" smtClean="0"/>
              <a:t>the</a:t>
            </a:r>
            <a:r>
              <a:rPr lang="es-MX" sz="2600" b="1" dirty="0" smtClean="0"/>
              <a:t> </a:t>
            </a:r>
            <a:r>
              <a:rPr lang="es-MX" sz="2600" b="1" dirty="0" err="1" smtClean="0"/>
              <a:t>school</a:t>
            </a:r>
            <a:r>
              <a:rPr lang="es-MX" sz="2600" b="1" dirty="0" smtClean="0"/>
              <a:t>.</a:t>
            </a:r>
            <a:endParaRPr lang="en-US" sz="26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61" y="2228708"/>
            <a:ext cx="2222363" cy="295929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343" y="2207062"/>
            <a:ext cx="3974592" cy="2980944"/>
          </a:xfrm>
          <a:prstGeom prst="rect">
            <a:avLst/>
          </a:prstGeom>
        </p:spPr>
      </p:pic>
      <p:sp>
        <p:nvSpPr>
          <p:cNvPr id="5" name="CuadroTexto 4"/>
          <p:cNvSpPr txBox="1"/>
          <p:nvPr/>
        </p:nvSpPr>
        <p:spPr>
          <a:xfrm>
            <a:off x="2515061" y="5288590"/>
            <a:ext cx="6574075" cy="1477328"/>
          </a:xfrm>
          <a:prstGeom prst="rect">
            <a:avLst/>
          </a:prstGeom>
          <a:noFill/>
        </p:spPr>
        <p:txBody>
          <a:bodyPr wrap="square" rtlCol="0">
            <a:spAutoFit/>
          </a:bodyPr>
          <a:lstStyle/>
          <a:p>
            <a:pPr algn="ctr"/>
            <a:r>
              <a:rPr lang="es-MX" b="1" u="sng" dirty="0" smtClean="0"/>
              <a:t>North East </a:t>
            </a:r>
            <a:r>
              <a:rPr lang="es-MX" b="1" u="sng" dirty="0" err="1" smtClean="0"/>
              <a:t>Lectureships</a:t>
            </a:r>
            <a:r>
              <a:rPr lang="es-MX" b="1" u="sng" dirty="0" smtClean="0"/>
              <a:t> – Matamoros, </a:t>
            </a:r>
            <a:r>
              <a:rPr lang="es-MX" b="1" u="sng" dirty="0" err="1" smtClean="0"/>
              <a:t>Tam</a:t>
            </a:r>
            <a:r>
              <a:rPr lang="es-MX" b="1" u="sng" dirty="0" smtClean="0"/>
              <a:t>. México</a:t>
            </a:r>
          </a:p>
          <a:p>
            <a:pPr algn="just"/>
            <a:r>
              <a:rPr lang="es-MX" dirty="0" smtClean="0"/>
              <a:t>On </a:t>
            </a:r>
            <a:r>
              <a:rPr lang="es-MX" dirty="0" err="1" smtClean="0"/>
              <a:t>April</a:t>
            </a:r>
            <a:r>
              <a:rPr lang="es-MX" dirty="0" smtClean="0"/>
              <a:t> 11 to 13, </a:t>
            </a:r>
            <a:r>
              <a:rPr lang="es-MX" dirty="0" err="1" smtClean="0"/>
              <a:t>we</a:t>
            </a:r>
            <a:r>
              <a:rPr lang="es-MX" dirty="0" smtClean="0"/>
              <a:t> </a:t>
            </a:r>
            <a:r>
              <a:rPr lang="es-MX" dirty="0" err="1" smtClean="0"/>
              <a:t>had</a:t>
            </a:r>
            <a:r>
              <a:rPr lang="es-MX" dirty="0" smtClean="0"/>
              <a:t> </a:t>
            </a:r>
            <a:r>
              <a:rPr lang="es-MX" dirty="0" err="1" smtClean="0"/>
              <a:t>the</a:t>
            </a:r>
            <a:r>
              <a:rPr lang="es-MX" dirty="0" smtClean="0"/>
              <a:t> </a:t>
            </a:r>
            <a:r>
              <a:rPr lang="es-MX" dirty="0" err="1" smtClean="0"/>
              <a:t>opportunity</a:t>
            </a:r>
            <a:r>
              <a:rPr lang="es-MX" dirty="0" smtClean="0"/>
              <a:t> to </a:t>
            </a:r>
            <a:r>
              <a:rPr lang="es-MX" dirty="0" err="1" smtClean="0"/>
              <a:t>preach</a:t>
            </a:r>
            <a:r>
              <a:rPr lang="es-MX" dirty="0" smtClean="0"/>
              <a:t> </a:t>
            </a:r>
            <a:r>
              <a:rPr lang="es-MX" dirty="0" err="1" smtClean="0"/>
              <a:t>the</a:t>
            </a:r>
            <a:r>
              <a:rPr lang="es-MX" dirty="0" smtClean="0"/>
              <a:t> Word at Matamoros Tamaulipas. Salvador González and I, </a:t>
            </a:r>
            <a:r>
              <a:rPr lang="es-MX" dirty="0" err="1" smtClean="0"/>
              <a:t>within</a:t>
            </a:r>
            <a:r>
              <a:rPr lang="es-MX" dirty="0" smtClean="0"/>
              <a:t> </a:t>
            </a:r>
            <a:r>
              <a:rPr lang="es-MX" dirty="0" err="1" smtClean="0"/>
              <a:t>others</a:t>
            </a:r>
            <a:r>
              <a:rPr lang="es-MX" dirty="0" smtClean="0"/>
              <a:t> </a:t>
            </a:r>
            <a:r>
              <a:rPr lang="es-MX" dirty="0" err="1" smtClean="0"/>
              <a:t>speakers</a:t>
            </a:r>
            <a:r>
              <a:rPr lang="es-MX" dirty="0" smtClean="0"/>
              <a:t>, </a:t>
            </a:r>
            <a:r>
              <a:rPr lang="es-MX" dirty="0" err="1" smtClean="0"/>
              <a:t>were</a:t>
            </a:r>
            <a:r>
              <a:rPr lang="es-MX" dirty="0" smtClean="0"/>
              <a:t> so </a:t>
            </a:r>
            <a:r>
              <a:rPr lang="es-MX" dirty="0" err="1" smtClean="0"/>
              <a:t>blessed</a:t>
            </a:r>
            <a:r>
              <a:rPr lang="es-MX" u="sng" dirty="0" smtClean="0"/>
              <a:t> </a:t>
            </a:r>
            <a:r>
              <a:rPr lang="es-MX" dirty="0" err="1" smtClean="0"/>
              <a:t>by</a:t>
            </a:r>
            <a:r>
              <a:rPr lang="es-MX" dirty="0" smtClean="0"/>
              <a:t> </a:t>
            </a:r>
            <a:r>
              <a:rPr lang="es-MX" dirty="0" err="1" smtClean="0"/>
              <a:t>the</a:t>
            </a:r>
            <a:r>
              <a:rPr lang="es-MX" dirty="0" smtClean="0"/>
              <a:t> </a:t>
            </a:r>
            <a:r>
              <a:rPr lang="es-MX" dirty="0" err="1" smtClean="0"/>
              <a:t>topics</a:t>
            </a:r>
            <a:r>
              <a:rPr lang="es-MX" dirty="0" smtClean="0"/>
              <a:t> </a:t>
            </a:r>
            <a:r>
              <a:rPr lang="es-MX" dirty="0" err="1" smtClean="0"/>
              <a:t>presented</a:t>
            </a:r>
            <a:r>
              <a:rPr lang="es-MX" dirty="0" smtClean="0"/>
              <a:t> and </a:t>
            </a:r>
            <a:r>
              <a:rPr lang="es-MX" dirty="0" err="1" smtClean="0"/>
              <a:t>the</a:t>
            </a:r>
            <a:r>
              <a:rPr lang="es-MX" dirty="0" smtClean="0"/>
              <a:t> Christian </a:t>
            </a:r>
            <a:r>
              <a:rPr lang="es-MX" dirty="0" err="1" smtClean="0"/>
              <a:t>fellowship</a:t>
            </a:r>
            <a:r>
              <a:rPr lang="es-MX" dirty="0" smtClean="0"/>
              <a:t>.</a:t>
            </a:r>
            <a:endParaRPr lang="en-US" dirty="0"/>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520" y="2091549"/>
            <a:ext cx="3992880" cy="2994660"/>
          </a:xfrm>
          <a:prstGeom prst="rect">
            <a:avLst/>
          </a:prstGeom>
        </p:spPr>
      </p:pic>
    </p:spTree>
    <p:extLst>
      <p:ext uri="{BB962C8B-B14F-4D97-AF65-F5344CB8AC3E}">
        <p14:creationId xmlns:p14="http://schemas.microsoft.com/office/powerpoint/2010/main" val="377725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841249"/>
          </a:xfrm>
        </p:spPr>
        <p:txBody>
          <a:bodyPr rtlCol="0">
            <a:normAutofit/>
          </a:bodyPr>
          <a:lstStyle/>
          <a:p>
            <a:pPr algn="ctr"/>
            <a:r>
              <a:rPr lang="es-MX" sz="4000" b="1" dirty="0" err="1" smtClean="0">
                <a:solidFill>
                  <a:srgbClr val="92D050"/>
                </a:solidFill>
              </a:rPr>
              <a:t>Lectureships</a:t>
            </a:r>
            <a:r>
              <a:rPr lang="es-MX" sz="4000" b="1" dirty="0" smtClean="0">
                <a:solidFill>
                  <a:srgbClr val="92D050"/>
                </a:solidFill>
              </a:rPr>
              <a:t> and </a:t>
            </a:r>
            <a:r>
              <a:rPr lang="es-MX" sz="4000" b="1" dirty="0" err="1" smtClean="0">
                <a:solidFill>
                  <a:srgbClr val="92D050"/>
                </a:solidFill>
              </a:rPr>
              <a:t>campaiGns</a:t>
            </a:r>
            <a:r>
              <a:rPr lang="es-MX" sz="4000" b="1" dirty="0" smtClean="0">
                <a:solidFill>
                  <a:srgbClr val="92D050"/>
                </a:solidFill>
              </a:rPr>
              <a:t> </a:t>
            </a:r>
            <a:endParaRPr lang="es-ES" sz="4000" b="1" dirty="0">
              <a:solidFill>
                <a:schemeClr val="accent5">
                  <a:lumMod val="60000"/>
                  <a:lumOff val="40000"/>
                </a:schemeClr>
              </a:solidFill>
            </a:endParaRPr>
          </a:p>
        </p:txBody>
      </p:sp>
      <p:sp>
        <p:nvSpPr>
          <p:cNvPr id="5" name="CuadroTexto 4"/>
          <p:cNvSpPr txBox="1"/>
          <p:nvPr/>
        </p:nvSpPr>
        <p:spPr>
          <a:xfrm>
            <a:off x="996696" y="1042416"/>
            <a:ext cx="10433303" cy="1231106"/>
          </a:xfrm>
          <a:prstGeom prst="rect">
            <a:avLst/>
          </a:prstGeom>
          <a:noFill/>
        </p:spPr>
        <p:txBody>
          <a:bodyPr wrap="square" rtlCol="0">
            <a:spAutoFit/>
          </a:bodyPr>
          <a:lstStyle/>
          <a:p>
            <a:pPr algn="ctr"/>
            <a:r>
              <a:rPr lang="es-MX" sz="2000" b="1" u="sng" dirty="0" err="1" smtClean="0"/>
              <a:t>Seminar</a:t>
            </a:r>
            <a:r>
              <a:rPr lang="es-MX" sz="2000" b="1" u="sng" dirty="0" smtClean="0"/>
              <a:t> at Plateros </a:t>
            </a:r>
            <a:r>
              <a:rPr lang="es-MX" sz="2000" b="1" u="sng" dirty="0" err="1" smtClean="0"/>
              <a:t>church</a:t>
            </a:r>
            <a:r>
              <a:rPr lang="es-MX" sz="2000" b="1" u="sng" dirty="0" smtClean="0"/>
              <a:t> of </a:t>
            </a:r>
            <a:r>
              <a:rPr lang="es-MX" sz="2000" b="1" u="sng" dirty="0" err="1" smtClean="0"/>
              <a:t>Christ</a:t>
            </a:r>
            <a:r>
              <a:rPr lang="es-MX" sz="2000" b="1" u="sng" dirty="0" smtClean="0"/>
              <a:t> – Querétaro </a:t>
            </a:r>
          </a:p>
          <a:p>
            <a:pPr algn="just"/>
            <a:r>
              <a:rPr lang="es-MX" dirty="0" smtClean="0"/>
              <a:t>On </a:t>
            </a:r>
            <a:r>
              <a:rPr lang="es-MX" dirty="0" err="1" smtClean="0"/>
              <a:t>May</a:t>
            </a:r>
            <a:r>
              <a:rPr lang="es-MX" dirty="0" smtClean="0"/>
              <a:t> 5 to 7 I </a:t>
            </a:r>
            <a:r>
              <a:rPr lang="es-MX" dirty="0" err="1" smtClean="0"/>
              <a:t>went</a:t>
            </a:r>
            <a:r>
              <a:rPr lang="es-MX" dirty="0" smtClean="0"/>
              <a:t> to </a:t>
            </a:r>
            <a:r>
              <a:rPr lang="es-MX" dirty="0" err="1" smtClean="0"/>
              <a:t>Queretaro</a:t>
            </a:r>
            <a:r>
              <a:rPr lang="es-MX" dirty="0" smtClean="0"/>
              <a:t> City in </a:t>
            </a:r>
            <a:r>
              <a:rPr lang="es-MX" dirty="0" err="1" smtClean="0"/>
              <a:t>the</a:t>
            </a:r>
            <a:r>
              <a:rPr lang="es-MX" dirty="0" smtClean="0"/>
              <a:t> central </a:t>
            </a:r>
            <a:r>
              <a:rPr lang="es-MX" dirty="0" err="1" smtClean="0"/>
              <a:t>part</a:t>
            </a:r>
            <a:r>
              <a:rPr lang="es-MX" dirty="0" smtClean="0"/>
              <a:t> of </a:t>
            </a:r>
            <a:r>
              <a:rPr lang="es-MX" dirty="0" err="1" smtClean="0"/>
              <a:t>the</a:t>
            </a:r>
            <a:r>
              <a:rPr lang="es-MX" dirty="0" smtClean="0"/>
              <a:t> Country to </a:t>
            </a:r>
            <a:r>
              <a:rPr lang="es-MX" dirty="0" err="1" smtClean="0"/>
              <a:t>Speak</a:t>
            </a:r>
            <a:r>
              <a:rPr lang="es-MX" dirty="0" smtClean="0"/>
              <a:t> in a </a:t>
            </a:r>
            <a:r>
              <a:rPr lang="es-MX" dirty="0" err="1" smtClean="0"/>
              <a:t>weekend</a:t>
            </a:r>
            <a:r>
              <a:rPr lang="es-MX" dirty="0" smtClean="0"/>
              <a:t> </a:t>
            </a:r>
            <a:r>
              <a:rPr lang="es-MX" dirty="0" err="1" smtClean="0"/>
              <a:t>seminar</a:t>
            </a:r>
            <a:r>
              <a:rPr lang="es-MX" dirty="0" smtClean="0"/>
              <a:t> </a:t>
            </a:r>
            <a:r>
              <a:rPr lang="es-MX" dirty="0" err="1" smtClean="0"/>
              <a:t>about</a:t>
            </a:r>
            <a:r>
              <a:rPr lang="es-MX" dirty="0" smtClean="0"/>
              <a:t> </a:t>
            </a:r>
            <a:r>
              <a:rPr lang="es-MX" dirty="0" err="1" smtClean="0"/>
              <a:t>Marriage</a:t>
            </a:r>
            <a:r>
              <a:rPr lang="es-MX" dirty="0" smtClean="0"/>
              <a:t> and </a:t>
            </a:r>
            <a:r>
              <a:rPr lang="es-MX" dirty="0" err="1" smtClean="0"/>
              <a:t>Family</a:t>
            </a:r>
            <a:r>
              <a:rPr lang="es-MX" dirty="0" smtClean="0"/>
              <a:t>. </a:t>
            </a:r>
            <a:r>
              <a:rPr lang="es-MX" dirty="0" err="1" smtClean="0"/>
              <a:t>It</a:t>
            </a:r>
            <a:r>
              <a:rPr lang="es-MX" dirty="0" smtClean="0"/>
              <a:t> </a:t>
            </a:r>
            <a:r>
              <a:rPr lang="es-MX" dirty="0" err="1" smtClean="0"/>
              <a:t>was</a:t>
            </a:r>
            <a:r>
              <a:rPr lang="es-MX" dirty="0" smtClean="0"/>
              <a:t> a </a:t>
            </a:r>
            <a:r>
              <a:rPr lang="es-MX" dirty="0" err="1" smtClean="0"/>
              <a:t>very</a:t>
            </a:r>
            <a:r>
              <a:rPr lang="es-MX" dirty="0" smtClean="0"/>
              <a:t> </a:t>
            </a:r>
            <a:r>
              <a:rPr lang="es-MX" dirty="0" err="1" smtClean="0"/>
              <a:t>sppecial</a:t>
            </a:r>
            <a:r>
              <a:rPr lang="es-MX" dirty="0" smtClean="0"/>
              <a:t> meeting and Christian </a:t>
            </a:r>
            <a:r>
              <a:rPr lang="es-MX" dirty="0" err="1" smtClean="0"/>
              <a:t>fellowship</a:t>
            </a:r>
            <a:r>
              <a:rPr lang="es-MX" dirty="0" smtClean="0"/>
              <a:t>. </a:t>
            </a:r>
            <a:r>
              <a:rPr lang="es-MX" dirty="0" err="1" smtClean="0"/>
              <a:t>Likewise</a:t>
            </a:r>
            <a:r>
              <a:rPr lang="es-MX" dirty="0" smtClean="0"/>
              <a:t> </a:t>
            </a:r>
            <a:r>
              <a:rPr lang="es-MX" dirty="0" err="1" smtClean="0"/>
              <a:t>we</a:t>
            </a:r>
            <a:r>
              <a:rPr lang="es-MX" dirty="0" smtClean="0"/>
              <a:t> </a:t>
            </a:r>
            <a:r>
              <a:rPr lang="es-MX" dirty="0" err="1" smtClean="0"/>
              <a:t>speak</a:t>
            </a:r>
            <a:r>
              <a:rPr lang="es-MX" dirty="0" smtClean="0"/>
              <a:t> </a:t>
            </a:r>
            <a:r>
              <a:rPr lang="es-MX" dirty="0" err="1" smtClean="0"/>
              <a:t>about</a:t>
            </a:r>
            <a:r>
              <a:rPr lang="es-MX" dirty="0" smtClean="0"/>
              <a:t> </a:t>
            </a:r>
            <a:r>
              <a:rPr lang="es-MX" dirty="0" err="1" smtClean="0"/>
              <a:t>the</a:t>
            </a:r>
            <a:r>
              <a:rPr lang="es-MX" dirty="0" smtClean="0"/>
              <a:t> </a:t>
            </a:r>
            <a:r>
              <a:rPr lang="es-MX" dirty="0" err="1" smtClean="0"/>
              <a:t>School</a:t>
            </a:r>
            <a:r>
              <a:rPr lang="es-MX" dirty="0" smtClean="0"/>
              <a:t> to </a:t>
            </a:r>
            <a:r>
              <a:rPr lang="es-MX" dirty="0" err="1" smtClean="0"/>
              <a:t>promote</a:t>
            </a:r>
            <a:r>
              <a:rPr lang="es-MX" dirty="0" smtClean="0"/>
              <a:t> </a:t>
            </a:r>
            <a:r>
              <a:rPr lang="es-MX" dirty="0" err="1" smtClean="0"/>
              <a:t>it</a:t>
            </a:r>
            <a:r>
              <a:rPr lang="es-MX" dirty="0" smtClean="0"/>
              <a:t> </a:t>
            </a:r>
            <a:endParaRPr lang="en-US"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198"/>
            <a:ext cx="2142482" cy="2852928"/>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482" y="2350009"/>
            <a:ext cx="3798958" cy="2852928"/>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600" y="2352198"/>
            <a:ext cx="3801872" cy="2855117"/>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8558" y="2345631"/>
            <a:ext cx="2078602" cy="4506452"/>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9600" y="4462273"/>
            <a:ext cx="3798959" cy="2373769"/>
          </a:xfrm>
          <a:prstGeom prst="rect">
            <a:avLst/>
          </a:prstGeom>
        </p:spPr>
      </p:pic>
    </p:spTree>
    <p:extLst>
      <p:ext uri="{BB962C8B-B14F-4D97-AF65-F5344CB8AC3E}">
        <p14:creationId xmlns:p14="http://schemas.microsoft.com/office/powerpoint/2010/main" val="205533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841249"/>
          </a:xfrm>
        </p:spPr>
        <p:txBody>
          <a:bodyPr rtlCol="0">
            <a:normAutofit/>
          </a:bodyPr>
          <a:lstStyle/>
          <a:p>
            <a:pPr algn="ctr"/>
            <a:r>
              <a:rPr lang="es-MX" sz="4000" b="1" dirty="0" err="1" smtClean="0">
                <a:solidFill>
                  <a:srgbClr val="92D050"/>
                </a:solidFill>
              </a:rPr>
              <a:t>Lectureships</a:t>
            </a:r>
            <a:r>
              <a:rPr lang="es-MX" sz="4000" b="1" dirty="0" smtClean="0">
                <a:solidFill>
                  <a:srgbClr val="92D050"/>
                </a:solidFill>
              </a:rPr>
              <a:t> and </a:t>
            </a:r>
            <a:r>
              <a:rPr lang="es-MX" sz="4000" b="1" dirty="0" err="1" smtClean="0">
                <a:solidFill>
                  <a:srgbClr val="92D050"/>
                </a:solidFill>
              </a:rPr>
              <a:t>campaiGns</a:t>
            </a:r>
            <a:r>
              <a:rPr lang="es-MX" sz="4000" b="1" dirty="0" smtClean="0">
                <a:solidFill>
                  <a:srgbClr val="92D050"/>
                </a:solidFill>
              </a:rPr>
              <a:t> </a:t>
            </a:r>
            <a:endParaRPr lang="es-ES" sz="4000" b="1" dirty="0">
              <a:solidFill>
                <a:schemeClr val="accent5">
                  <a:lumMod val="60000"/>
                  <a:lumOff val="40000"/>
                </a:schemeClr>
              </a:solidFill>
            </a:endParaRPr>
          </a:p>
        </p:txBody>
      </p:sp>
      <p:sp>
        <p:nvSpPr>
          <p:cNvPr id="5" name="CuadroTexto 4"/>
          <p:cNvSpPr txBox="1"/>
          <p:nvPr/>
        </p:nvSpPr>
        <p:spPr>
          <a:xfrm>
            <a:off x="996696" y="1042416"/>
            <a:ext cx="10433303" cy="1508105"/>
          </a:xfrm>
          <a:prstGeom prst="rect">
            <a:avLst/>
          </a:prstGeom>
          <a:noFill/>
        </p:spPr>
        <p:txBody>
          <a:bodyPr wrap="square" rtlCol="0">
            <a:spAutoFit/>
          </a:bodyPr>
          <a:lstStyle/>
          <a:p>
            <a:pPr algn="ctr"/>
            <a:r>
              <a:rPr lang="es-MX" sz="2000" b="1" u="sng" dirty="0" err="1" smtClean="0"/>
              <a:t>Seminar</a:t>
            </a:r>
            <a:r>
              <a:rPr lang="es-MX" sz="2000" b="1" u="sng" dirty="0" smtClean="0"/>
              <a:t> of </a:t>
            </a:r>
            <a:r>
              <a:rPr lang="es-MX" sz="2000" b="1" u="sng" dirty="0" err="1" smtClean="0"/>
              <a:t>the</a:t>
            </a:r>
            <a:r>
              <a:rPr lang="es-MX" sz="2000" b="1" u="sng" dirty="0" smtClean="0"/>
              <a:t> </a:t>
            </a:r>
            <a:r>
              <a:rPr lang="es-MX" sz="2000" b="1" u="sng" dirty="0" err="1" smtClean="0"/>
              <a:t>church</a:t>
            </a:r>
            <a:r>
              <a:rPr lang="es-MX" sz="2000" b="1" u="sng" dirty="0" smtClean="0"/>
              <a:t> of </a:t>
            </a:r>
            <a:r>
              <a:rPr lang="es-MX" sz="2000" b="1" u="sng" dirty="0" err="1" smtClean="0"/>
              <a:t>Christ</a:t>
            </a:r>
            <a:r>
              <a:rPr lang="es-MX" sz="2000" b="1" u="sng" dirty="0" smtClean="0"/>
              <a:t> in “La </a:t>
            </a:r>
            <a:r>
              <a:rPr lang="es-MX" sz="2000" b="1" u="sng" dirty="0" err="1" smtClean="0"/>
              <a:t>Husteca</a:t>
            </a:r>
            <a:r>
              <a:rPr lang="es-MX" sz="2000" b="1" u="sng" dirty="0" smtClean="0"/>
              <a:t>” – </a:t>
            </a:r>
            <a:r>
              <a:rPr lang="es-MX" sz="2000" b="1" u="sng" dirty="0" err="1" smtClean="0"/>
              <a:t>Matlapa</a:t>
            </a:r>
            <a:r>
              <a:rPr lang="es-MX" sz="2000" b="1" u="sng" dirty="0" smtClean="0"/>
              <a:t> SLP</a:t>
            </a:r>
          </a:p>
          <a:p>
            <a:pPr algn="just"/>
            <a:r>
              <a:rPr lang="es-MX" dirty="0" smtClean="0"/>
              <a:t>On </a:t>
            </a:r>
            <a:r>
              <a:rPr lang="es-MX" dirty="0" err="1" smtClean="0"/>
              <a:t>May</a:t>
            </a:r>
            <a:r>
              <a:rPr lang="es-MX" dirty="0" smtClean="0"/>
              <a:t> 20 I </a:t>
            </a:r>
            <a:r>
              <a:rPr lang="es-MX" dirty="0" err="1" smtClean="0"/>
              <a:t>went</a:t>
            </a:r>
            <a:r>
              <a:rPr lang="es-MX" dirty="0" smtClean="0"/>
              <a:t> to </a:t>
            </a:r>
            <a:r>
              <a:rPr lang="es-MX" dirty="0" err="1" smtClean="0"/>
              <a:t>Matlapa</a:t>
            </a:r>
            <a:r>
              <a:rPr lang="es-MX" dirty="0" smtClean="0"/>
              <a:t> SLP. </a:t>
            </a:r>
            <a:r>
              <a:rPr lang="es-MX" dirty="0" err="1" smtClean="0"/>
              <a:t>It</a:t>
            </a:r>
            <a:r>
              <a:rPr lang="es-MX" dirty="0" smtClean="0"/>
              <a:t> </a:t>
            </a:r>
            <a:r>
              <a:rPr lang="es-MX" dirty="0" err="1" smtClean="0"/>
              <a:t>is</a:t>
            </a:r>
            <a:r>
              <a:rPr lang="es-MX" dirty="0" smtClean="0"/>
              <a:t> in </a:t>
            </a:r>
            <a:r>
              <a:rPr lang="es-MX" dirty="0" err="1" smtClean="0"/>
              <a:t>the</a:t>
            </a:r>
            <a:r>
              <a:rPr lang="es-MX" dirty="0" smtClean="0"/>
              <a:t> región </a:t>
            </a:r>
            <a:r>
              <a:rPr lang="es-MX" dirty="0" err="1" smtClean="0"/>
              <a:t>called</a:t>
            </a:r>
            <a:r>
              <a:rPr lang="es-MX" dirty="0" smtClean="0"/>
              <a:t> “La Huasteca”. </a:t>
            </a:r>
            <a:r>
              <a:rPr lang="es-MX" dirty="0" err="1" smtClean="0"/>
              <a:t>This</a:t>
            </a:r>
            <a:r>
              <a:rPr lang="es-MX" dirty="0" smtClean="0"/>
              <a:t> </a:t>
            </a:r>
            <a:r>
              <a:rPr lang="es-MX" dirty="0" err="1" smtClean="0"/>
              <a:t>is</a:t>
            </a:r>
            <a:r>
              <a:rPr lang="es-MX" dirty="0" smtClean="0"/>
              <a:t> a country place </a:t>
            </a:r>
            <a:r>
              <a:rPr lang="es-MX" dirty="0" err="1" smtClean="0"/>
              <a:t>where</a:t>
            </a:r>
            <a:r>
              <a:rPr lang="es-MX" dirty="0" smtClean="0"/>
              <a:t> </a:t>
            </a:r>
            <a:r>
              <a:rPr lang="es-MX" dirty="0" err="1" smtClean="0"/>
              <a:t>there</a:t>
            </a:r>
            <a:r>
              <a:rPr lang="es-MX" dirty="0" smtClean="0"/>
              <a:t> are a </a:t>
            </a:r>
            <a:r>
              <a:rPr lang="es-MX" dirty="0" err="1" smtClean="0"/>
              <a:t>lot</a:t>
            </a:r>
            <a:r>
              <a:rPr lang="es-MX" dirty="0" smtClean="0"/>
              <a:t> of </a:t>
            </a:r>
            <a:r>
              <a:rPr lang="es-MX" dirty="0" err="1" smtClean="0"/>
              <a:t>congregations</a:t>
            </a:r>
            <a:r>
              <a:rPr lang="es-MX" dirty="0" smtClean="0"/>
              <a:t> of </a:t>
            </a:r>
            <a:r>
              <a:rPr lang="es-MX" dirty="0" err="1" smtClean="0"/>
              <a:t>the</a:t>
            </a:r>
            <a:r>
              <a:rPr lang="es-MX" dirty="0" smtClean="0"/>
              <a:t> </a:t>
            </a:r>
            <a:r>
              <a:rPr lang="es-MX" dirty="0" err="1" smtClean="0"/>
              <a:t>church</a:t>
            </a:r>
            <a:r>
              <a:rPr lang="es-MX" dirty="0" smtClean="0"/>
              <a:t>. </a:t>
            </a:r>
            <a:r>
              <a:rPr lang="es-MX" dirty="0" err="1" smtClean="0"/>
              <a:t>Every</a:t>
            </a:r>
            <a:r>
              <a:rPr lang="es-MX" dirty="0" smtClean="0"/>
              <a:t> </a:t>
            </a:r>
            <a:r>
              <a:rPr lang="es-MX" dirty="0" err="1" smtClean="0"/>
              <a:t>year</a:t>
            </a:r>
            <a:r>
              <a:rPr lang="es-MX" dirty="0" smtClean="0"/>
              <a:t> </a:t>
            </a:r>
            <a:r>
              <a:rPr lang="es-MX" dirty="0" err="1" smtClean="0"/>
              <a:t>they</a:t>
            </a:r>
            <a:r>
              <a:rPr lang="es-MX" dirty="0" smtClean="0"/>
              <a:t> </a:t>
            </a:r>
            <a:r>
              <a:rPr lang="es-MX" dirty="0" err="1" smtClean="0"/>
              <a:t>have</a:t>
            </a:r>
            <a:r>
              <a:rPr lang="es-MX" dirty="0" smtClean="0"/>
              <a:t> </a:t>
            </a:r>
            <a:r>
              <a:rPr lang="es-MX" dirty="0" err="1" smtClean="0"/>
              <a:t>an</a:t>
            </a:r>
            <a:r>
              <a:rPr lang="es-MX" dirty="0" smtClean="0"/>
              <a:t> </a:t>
            </a:r>
            <a:r>
              <a:rPr lang="es-MX" dirty="0" err="1" smtClean="0"/>
              <a:t>special</a:t>
            </a:r>
            <a:r>
              <a:rPr lang="es-MX" dirty="0" smtClean="0"/>
              <a:t> </a:t>
            </a:r>
            <a:r>
              <a:rPr lang="es-MX" dirty="0" err="1" smtClean="0"/>
              <a:t>day</a:t>
            </a:r>
            <a:r>
              <a:rPr lang="es-MX" dirty="0" smtClean="0"/>
              <a:t> </a:t>
            </a:r>
            <a:r>
              <a:rPr lang="es-MX" dirty="0" err="1" smtClean="0"/>
              <a:t>for</a:t>
            </a:r>
            <a:r>
              <a:rPr lang="es-MX" dirty="0"/>
              <a:t> </a:t>
            </a:r>
            <a:r>
              <a:rPr lang="es-MX" dirty="0" err="1" smtClean="0"/>
              <a:t>meet</a:t>
            </a:r>
            <a:r>
              <a:rPr lang="es-MX" dirty="0" smtClean="0"/>
              <a:t> </a:t>
            </a:r>
            <a:r>
              <a:rPr lang="es-MX" dirty="0" err="1" smtClean="0"/>
              <a:t>together</a:t>
            </a:r>
            <a:r>
              <a:rPr lang="es-MX" dirty="0" smtClean="0"/>
              <a:t> and </a:t>
            </a:r>
            <a:r>
              <a:rPr lang="es-MX" dirty="0" err="1" smtClean="0"/>
              <a:t>study</a:t>
            </a:r>
            <a:r>
              <a:rPr lang="es-MX" dirty="0" smtClean="0"/>
              <a:t> </a:t>
            </a:r>
            <a:r>
              <a:rPr lang="es-MX" dirty="0" err="1" smtClean="0"/>
              <a:t>God´s</a:t>
            </a:r>
            <a:r>
              <a:rPr lang="es-MX" dirty="0" smtClean="0"/>
              <a:t> Word. </a:t>
            </a:r>
            <a:r>
              <a:rPr lang="es-MX" dirty="0" err="1" smtClean="0"/>
              <a:t>This</a:t>
            </a:r>
            <a:r>
              <a:rPr lang="es-MX" dirty="0" smtClean="0"/>
              <a:t> </a:t>
            </a:r>
            <a:r>
              <a:rPr lang="es-MX" dirty="0" err="1" smtClean="0"/>
              <a:t>year</a:t>
            </a:r>
            <a:r>
              <a:rPr lang="es-MX" dirty="0" smtClean="0"/>
              <a:t> I </a:t>
            </a:r>
            <a:r>
              <a:rPr lang="es-MX" dirty="0" err="1" smtClean="0"/>
              <a:t>was</a:t>
            </a:r>
            <a:r>
              <a:rPr lang="es-MX" dirty="0" smtClean="0"/>
              <a:t> </a:t>
            </a:r>
            <a:r>
              <a:rPr lang="es-MX" dirty="0" err="1" smtClean="0"/>
              <a:t>invited</a:t>
            </a:r>
            <a:r>
              <a:rPr lang="es-MX" dirty="0" smtClean="0"/>
              <a:t> to be </a:t>
            </a:r>
            <a:r>
              <a:rPr lang="es-MX" dirty="0" err="1" smtClean="0"/>
              <a:t>the</a:t>
            </a:r>
            <a:r>
              <a:rPr lang="es-MX" dirty="0" smtClean="0"/>
              <a:t> speaker. </a:t>
            </a:r>
            <a:r>
              <a:rPr lang="es-MX" dirty="0" err="1" smtClean="0"/>
              <a:t>We</a:t>
            </a:r>
            <a:r>
              <a:rPr lang="es-MX" dirty="0" smtClean="0"/>
              <a:t>  </a:t>
            </a:r>
            <a:r>
              <a:rPr lang="es-MX" dirty="0" err="1" smtClean="0"/>
              <a:t>have</a:t>
            </a:r>
            <a:r>
              <a:rPr lang="es-MX" dirty="0" smtClean="0"/>
              <a:t> more tan 500 </a:t>
            </a:r>
            <a:r>
              <a:rPr lang="es-MX" dirty="0" err="1" smtClean="0"/>
              <a:t>attendance</a:t>
            </a:r>
            <a:r>
              <a:rPr lang="es-MX" dirty="0" smtClean="0"/>
              <a:t> </a:t>
            </a:r>
            <a:endParaRPr lang="en-US"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42" y="2550520"/>
            <a:ext cx="5743305" cy="4307479"/>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347" y="2605384"/>
            <a:ext cx="5670155" cy="4252616"/>
          </a:xfrm>
          <a:prstGeom prst="rect">
            <a:avLst/>
          </a:prstGeom>
        </p:spPr>
      </p:pic>
    </p:spTree>
    <p:extLst>
      <p:ext uri="{BB962C8B-B14F-4D97-AF65-F5344CB8AC3E}">
        <p14:creationId xmlns:p14="http://schemas.microsoft.com/office/powerpoint/2010/main" val="268312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a:bodyPr>
          <a:lstStyle/>
          <a:p>
            <a:pPr algn="ctr"/>
            <a:r>
              <a:rPr lang="en-US" sz="4000" b="1" dirty="0" smtClean="0">
                <a:solidFill>
                  <a:srgbClr val="00B050"/>
                </a:solidFill>
              </a:rPr>
              <a:t>LAST BIMESTER OF THE YEAR</a:t>
            </a:r>
            <a:endParaRPr lang="es-ES" sz="4000" b="1" dirty="0">
              <a:solidFill>
                <a:srgbClr val="00B050"/>
              </a:solidFill>
            </a:endParaRPr>
          </a:p>
        </p:txBody>
      </p:sp>
      <p:sp>
        <p:nvSpPr>
          <p:cNvPr id="5" name="CuadroTexto 4"/>
          <p:cNvSpPr txBox="1"/>
          <p:nvPr/>
        </p:nvSpPr>
        <p:spPr>
          <a:xfrm>
            <a:off x="589280" y="1143000"/>
            <a:ext cx="11216640" cy="4893647"/>
          </a:xfrm>
          <a:prstGeom prst="rect">
            <a:avLst/>
          </a:prstGeom>
          <a:noFill/>
        </p:spPr>
        <p:txBody>
          <a:bodyPr wrap="square" rtlCol="0">
            <a:spAutoFit/>
          </a:bodyPr>
          <a:lstStyle/>
          <a:p>
            <a:pPr lvl="1"/>
            <a:r>
              <a:rPr lang="en-US" sz="2600" b="1" dirty="0" smtClean="0"/>
              <a:t>As every year, when May is coming, we know the year is finishing and a new class is close to graduate. Students and their families are very excited. They start to think on graduation time and on what will be the place where they will be working for the Lord.</a:t>
            </a:r>
          </a:p>
          <a:p>
            <a:pPr lvl="1"/>
            <a:endParaRPr lang="en-US" sz="2600" b="1" dirty="0"/>
          </a:p>
          <a:p>
            <a:pPr lvl="1"/>
            <a:r>
              <a:rPr lang="en-US" sz="2600" b="1" u="sng" dirty="0" smtClean="0">
                <a:solidFill>
                  <a:srgbClr val="00B050"/>
                </a:solidFill>
              </a:rPr>
              <a:t>Last subjects of the bimester</a:t>
            </a:r>
          </a:p>
          <a:p>
            <a:pPr lvl="1"/>
            <a:r>
              <a:rPr lang="en-US" sz="2600" dirty="0" smtClean="0"/>
              <a:t>Greek  by Rafael Ramirez</a:t>
            </a:r>
          </a:p>
          <a:p>
            <a:pPr lvl="1"/>
            <a:r>
              <a:rPr lang="es-MX" sz="2600" dirty="0" err="1" smtClean="0"/>
              <a:t>Philippians</a:t>
            </a:r>
            <a:r>
              <a:rPr lang="es-MX" sz="2600" dirty="0" smtClean="0"/>
              <a:t> &amp; </a:t>
            </a:r>
            <a:r>
              <a:rPr lang="es-MX" sz="2600" dirty="0" err="1" smtClean="0"/>
              <a:t>Philemon</a:t>
            </a:r>
            <a:r>
              <a:rPr lang="es-MX" sz="2600" dirty="0" smtClean="0"/>
              <a:t> </a:t>
            </a:r>
            <a:r>
              <a:rPr lang="es-MX" sz="2600" dirty="0" err="1" smtClean="0"/>
              <a:t>by</a:t>
            </a:r>
            <a:r>
              <a:rPr lang="es-MX" sz="2600" dirty="0" smtClean="0"/>
              <a:t> Humberto </a:t>
            </a:r>
            <a:r>
              <a:rPr lang="es-MX" sz="2600" dirty="0" err="1" smtClean="0"/>
              <a:t>Bazaldua</a:t>
            </a:r>
            <a:endParaRPr lang="es-MX" sz="2600" dirty="0" smtClean="0"/>
          </a:p>
          <a:p>
            <a:pPr lvl="1"/>
            <a:r>
              <a:rPr lang="es-MX" sz="2600" dirty="0" err="1" smtClean="0"/>
              <a:t>Holy</a:t>
            </a:r>
            <a:r>
              <a:rPr lang="es-MX" sz="2600" dirty="0" smtClean="0"/>
              <a:t> </a:t>
            </a:r>
            <a:r>
              <a:rPr lang="es-MX" sz="2600" dirty="0" err="1" smtClean="0"/>
              <a:t>Spirit</a:t>
            </a:r>
            <a:r>
              <a:rPr lang="es-MX" sz="2600" dirty="0" smtClean="0"/>
              <a:t> </a:t>
            </a:r>
            <a:r>
              <a:rPr lang="es-MX" sz="2600" dirty="0" err="1" smtClean="0"/>
              <a:t>by</a:t>
            </a:r>
            <a:r>
              <a:rPr lang="es-MX" sz="2600" dirty="0" smtClean="0"/>
              <a:t> </a:t>
            </a:r>
            <a:r>
              <a:rPr lang="es-MX" sz="2600" dirty="0" err="1" smtClean="0"/>
              <a:t>Frnacisco</a:t>
            </a:r>
            <a:r>
              <a:rPr lang="es-MX" sz="2600" dirty="0" smtClean="0"/>
              <a:t> </a:t>
            </a:r>
            <a:r>
              <a:rPr lang="es-MX" sz="2600" dirty="0" err="1" smtClean="0"/>
              <a:t>Rodriguez</a:t>
            </a:r>
            <a:endParaRPr lang="es-MX" sz="2600" dirty="0" smtClean="0"/>
          </a:p>
          <a:p>
            <a:pPr lvl="1"/>
            <a:r>
              <a:rPr lang="es-MX" sz="2600" dirty="0" err="1" smtClean="0"/>
              <a:t>Life</a:t>
            </a:r>
            <a:r>
              <a:rPr lang="es-MX" sz="2600" dirty="0" smtClean="0"/>
              <a:t> of </a:t>
            </a:r>
            <a:r>
              <a:rPr lang="es-MX" sz="2600" dirty="0" err="1" smtClean="0"/>
              <a:t>Christ</a:t>
            </a:r>
            <a:r>
              <a:rPr lang="es-MX" sz="2600" dirty="0" smtClean="0"/>
              <a:t> </a:t>
            </a:r>
            <a:r>
              <a:rPr lang="es-MX" sz="2600" dirty="0" err="1" smtClean="0"/>
              <a:t>by</a:t>
            </a:r>
            <a:r>
              <a:rPr lang="es-MX" sz="2600" dirty="0" smtClean="0"/>
              <a:t> Salvador </a:t>
            </a:r>
            <a:r>
              <a:rPr lang="es-MX" sz="2600" dirty="0" err="1" smtClean="0"/>
              <a:t>Gonzalez</a:t>
            </a:r>
            <a:endParaRPr lang="es-MX" sz="2600" dirty="0" smtClean="0"/>
          </a:p>
          <a:p>
            <a:pPr lvl="1"/>
            <a:r>
              <a:rPr lang="es-MX" sz="2600" dirty="0" smtClean="0"/>
              <a:t>Old </a:t>
            </a:r>
            <a:r>
              <a:rPr lang="es-MX" sz="2600" dirty="0" err="1" smtClean="0"/>
              <a:t>Testament</a:t>
            </a:r>
            <a:r>
              <a:rPr lang="es-MX" sz="2600" dirty="0" smtClean="0"/>
              <a:t> </a:t>
            </a:r>
            <a:r>
              <a:rPr lang="es-MX" sz="2600" dirty="0" err="1" smtClean="0"/>
              <a:t>by</a:t>
            </a:r>
            <a:r>
              <a:rPr lang="es-MX" sz="2600" dirty="0" smtClean="0"/>
              <a:t> Jesus Conrado </a:t>
            </a:r>
            <a:r>
              <a:rPr lang="es-MX" sz="2600" dirty="0" err="1" smtClean="0"/>
              <a:t>Jimenez</a:t>
            </a:r>
            <a:endParaRPr lang="en-US" sz="2600" dirty="0" smtClean="0"/>
          </a:p>
          <a:p>
            <a:pPr lvl="1"/>
            <a:endParaRPr lang="en-US" sz="2600" b="1" dirty="0"/>
          </a:p>
        </p:txBody>
      </p:sp>
    </p:spTree>
    <p:extLst>
      <p:ext uri="{BB962C8B-B14F-4D97-AF65-F5344CB8AC3E}">
        <p14:creationId xmlns:p14="http://schemas.microsoft.com/office/powerpoint/2010/main" val="115738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84F96F-B0BE-4E84-A401-8F8438058CAB}"/>
              </a:ext>
            </a:extLst>
          </p:cNvPr>
          <p:cNvSpPr>
            <a:spLocks noGrp="1"/>
          </p:cNvSpPr>
          <p:nvPr>
            <p:ph type="title"/>
          </p:nvPr>
        </p:nvSpPr>
        <p:spPr>
          <a:xfrm>
            <a:off x="589280" y="201167"/>
            <a:ext cx="11297920" cy="1124713"/>
          </a:xfrm>
        </p:spPr>
        <p:txBody>
          <a:bodyPr rtlCol="0">
            <a:normAutofit/>
          </a:bodyPr>
          <a:lstStyle/>
          <a:p>
            <a:pPr algn="ctr"/>
            <a:r>
              <a:rPr lang="en-US" sz="4000" b="1" dirty="0" smtClean="0">
                <a:solidFill>
                  <a:srgbClr val="00B050"/>
                </a:solidFill>
              </a:rPr>
              <a:t>Reception of NEW STUDENTS applications </a:t>
            </a:r>
            <a:endParaRPr lang="es-ES" sz="4000" b="1" dirty="0">
              <a:solidFill>
                <a:srgbClr val="00B050"/>
              </a:solidFill>
            </a:endParaRPr>
          </a:p>
        </p:txBody>
      </p:sp>
      <p:sp>
        <p:nvSpPr>
          <p:cNvPr id="5" name="CuadroTexto 4"/>
          <p:cNvSpPr txBox="1"/>
          <p:nvPr/>
        </p:nvSpPr>
        <p:spPr>
          <a:xfrm>
            <a:off x="461264" y="1627632"/>
            <a:ext cx="11216640" cy="4093428"/>
          </a:xfrm>
          <a:prstGeom prst="rect">
            <a:avLst/>
          </a:prstGeom>
          <a:noFill/>
        </p:spPr>
        <p:txBody>
          <a:bodyPr wrap="square" rtlCol="0">
            <a:spAutoFit/>
          </a:bodyPr>
          <a:lstStyle/>
          <a:p>
            <a:pPr lvl="1"/>
            <a:r>
              <a:rPr lang="en-US" sz="2600" b="1" dirty="0" smtClean="0"/>
              <a:t> As every year, we started to receive applications from potential students since the beginning of the year, but is on this last bimester when we start to consider and make some research about them. Usually we have more applications than we are able to accept. This year we have room for 11 new students supported by Brownwood and 1 single students supported by Sierra </a:t>
            </a:r>
            <a:r>
              <a:rPr lang="en-US" sz="2600" b="1" dirty="0" err="1" smtClean="0"/>
              <a:t>Ventana</a:t>
            </a:r>
            <a:r>
              <a:rPr lang="en-US" sz="2600" b="1" dirty="0" smtClean="0"/>
              <a:t>. Also, we going to have four online students from Bolivia. We pray God that He gave us wisdom to make good decisions on the selection. </a:t>
            </a:r>
          </a:p>
          <a:p>
            <a:pPr lvl="1"/>
            <a:endParaRPr lang="en-US" sz="2600" b="1" dirty="0"/>
          </a:p>
        </p:txBody>
      </p:sp>
    </p:spTree>
    <p:extLst>
      <p:ext uri="{BB962C8B-B14F-4D97-AF65-F5344CB8AC3E}">
        <p14:creationId xmlns:p14="http://schemas.microsoft.com/office/powerpoint/2010/main" val="2181541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dc7352e55e77714fab0739bd1a2ce12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b47b806cf7e90fe7257fa1ff83c741b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7235EAC-5FEE-4CF4-B627-4AC327BD042D}">
  <ds:schemaRefs>
    <ds:schemaRef ds:uri="http://schemas.microsoft.com/sharepoint/v3/contenttype/forms"/>
  </ds:schemaRefs>
</ds:datastoreItem>
</file>

<file path=customXml/itemProps2.xml><?xml version="1.0" encoding="utf-8"?>
<ds:datastoreItem xmlns:ds="http://schemas.openxmlformats.org/officeDocument/2006/customXml" ds:itemID="{F13075A8-A5B0-4ED9-ACD9-B97630E65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A0466F-55BA-4B4C-B910-3BFE9417EB92}">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16c05727-aa75-4e4a-9b5f-8a80a1165891"/>
    <ds:schemaRef ds:uri="http://purl.org/dc/dcmitype/"/>
    <ds:schemaRef ds:uri="http://www.w3.org/XML/1998/namespace"/>
    <ds:schemaRef ds:uri="http://schemas.openxmlformats.org/package/2006/metadata/core-propertie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TM03457485[[fn=Malla]]</Template>
  <TotalTime>0</TotalTime>
  <Words>524</Words>
  <Application>Microsoft Office PowerPoint</Application>
  <PresentationFormat>Panorámica</PresentationFormat>
  <Paragraphs>92</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 Narrow</vt:lpstr>
      <vt:lpstr>Calibri</vt:lpstr>
      <vt:lpstr>Century Gothic</vt:lpstr>
      <vt:lpstr>Malla</vt:lpstr>
      <vt:lpstr>Quarterly report April – June 2023  Monterrey school of preaching A Life Preparing Workers For The Lord </vt:lpstr>
      <vt:lpstr>MONTERREY DAY AT Brownwood Tx</vt:lpstr>
      <vt:lpstr>MONTERREY DAY AT Brownwood Tx</vt:lpstr>
      <vt:lpstr>Some  pictures of MONTERREY DAY 2023 </vt:lpstr>
      <vt:lpstr>Lectureships and campaiGns </vt:lpstr>
      <vt:lpstr>Lectureships and campaiGns </vt:lpstr>
      <vt:lpstr>Lectureships and campaiGns </vt:lpstr>
      <vt:lpstr>LAST BIMESTER OF THE YEAR</vt:lpstr>
      <vt:lpstr>Reception of NEW STUDENTS applications </vt:lpstr>
      <vt:lpstr>SEMINAR MONTERREY SCHOOL OF PREACHING 2023</vt:lpstr>
      <vt:lpstr>SEMINAR MONTERREY SCHOOL OF PREACHING 2023</vt:lpstr>
      <vt:lpstr>SEMINAR MONTERREY SCHOOL OF PREACHING 2023</vt:lpstr>
      <vt:lpstr>SEMINAR MONTERREY SCHOOL OF PREACHING 2023 – SOME PICTURES</vt:lpstr>
      <vt:lpstr>SEMINAR MONTERREY SCHOOL OF PREACHING 2023 – SOME PICTURES</vt:lpstr>
      <vt:lpstr>SEMINAR MONTERREY SCHOOL OF PREACHING 2023 – SOME PICTURES</vt:lpstr>
      <vt:lpstr>OUR GRATEFULNESS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2022-04-01T19:14:32Z</dcterms:created>
  <dcterms:modified xsi:type="dcterms:W3CDTF">2023-07-25T02:49:01Z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